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3" r:id="rId6"/>
    <p:sldId id="328" r:id="rId7"/>
    <p:sldId id="264" r:id="rId8"/>
    <p:sldId id="267" r:id="rId9"/>
    <p:sldId id="268" r:id="rId10"/>
    <p:sldId id="269" r:id="rId11"/>
    <p:sldId id="270" r:id="rId12"/>
    <p:sldId id="329"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3" r:id="rId44"/>
    <p:sldId id="323" r:id="rId45"/>
    <p:sldId id="324" r:id="rId46"/>
    <p:sldId id="304" r:id="rId47"/>
    <p:sldId id="305" r:id="rId48"/>
    <p:sldId id="306" r:id="rId49"/>
    <p:sldId id="307" r:id="rId50"/>
    <p:sldId id="308" r:id="rId51"/>
    <p:sldId id="309" r:id="rId52"/>
    <p:sldId id="310" r:id="rId53"/>
    <p:sldId id="311" r:id="rId54"/>
    <p:sldId id="312" r:id="rId55"/>
    <p:sldId id="313" r:id="rId56"/>
    <p:sldId id="325" r:id="rId57"/>
    <p:sldId id="326" r:id="rId58"/>
    <p:sldId id="327" r:id="rId59"/>
    <p:sldId id="317" r:id="rId60"/>
    <p:sldId id="318" r:id="rId61"/>
    <p:sldId id="321" r:id="rId62"/>
    <p:sldId id="322" r:id="rId63"/>
    <p:sldId id="319" r:id="rId64"/>
    <p:sldId id="320" r:id="rId65"/>
  </p:sldIdLst>
  <p:sldSz cx="18288000" cy="10287000"/>
  <p:notesSz cx="6858000" cy="9144000"/>
  <p:embeddedFontLst>
    <p:embeddedFont>
      <p:font typeface="Canva Sans" panose="020B0604020202020204" charset="0"/>
      <p:regular r:id="rId66"/>
    </p:embeddedFont>
    <p:embeddedFont>
      <p:font typeface="Canva Sans Bold" panose="020B0604020202020204" charset="0"/>
      <p:regular r:id="rId67"/>
    </p:embeddedFont>
    <p:embeddedFont>
      <p:font typeface="Now" panose="020B0604020202020204" charset="0"/>
      <p:regular r:id="rId68"/>
    </p:embeddedFont>
    <p:embeddedFont>
      <p:font typeface="Now Bold" panose="020B0604020202020204" charset="0"/>
      <p:regular r:id="rId69"/>
    </p:embeddedFont>
    <p:embeddedFont>
      <p:font typeface="Telegraf Ultra-Bold" panose="020B0604020202020204" charset="0"/>
      <p:regular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6" d="100"/>
          <a:sy n="56" d="100"/>
        </p:scale>
        <p:origin x="6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12.svg"/></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hyperlink" Target="https://www.researchgate.net/publication/310953136_EEGNet_A_Compact_Convolutional_Network_for_EEG-based_Brain-Computer_Interfaces" TargetMode="External"/><Relationship Id="rId4" Type="http://schemas.openxmlformats.org/officeDocument/2006/relationships/hyperlink" Target="https://ieeexplore.ieee.org/document/9852687"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0820400" y="3640500"/>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896413" y="3740789"/>
            <a:ext cx="4622411" cy="1899142"/>
          </a:xfrm>
          <a:prstGeom prst="rect">
            <a:avLst/>
          </a:prstGeom>
        </p:spPr>
        <p:txBody>
          <a:bodyPr lIns="0" tIns="0" rIns="0" bIns="0" rtlCol="0" anchor="t">
            <a:spAutoFit/>
          </a:bodyPr>
          <a:lstStyle/>
          <a:p>
            <a:pPr algn="l">
              <a:lnSpc>
                <a:spcPts val="15547"/>
              </a:lnSpc>
              <a:spcBef>
                <a:spcPct val="0"/>
              </a:spcBef>
            </a:pPr>
            <a:r>
              <a:rPr lang="en-US" sz="11105" dirty="0">
                <a:solidFill>
                  <a:srgbClr val="000000"/>
                </a:solidFill>
                <a:latin typeface="Canva Sans Bold"/>
              </a:rPr>
              <a:t>Skelly</a:t>
            </a:r>
          </a:p>
        </p:txBody>
      </p:sp>
      <p:grpSp>
        <p:nvGrpSpPr>
          <p:cNvPr id="7" name="Group 7"/>
          <p:cNvGrpSpPr/>
          <p:nvPr/>
        </p:nvGrpSpPr>
        <p:grpSpPr>
          <a:xfrm>
            <a:off x="12344400" y="6596632"/>
            <a:ext cx="1578921" cy="1749856"/>
            <a:chOff x="-71516" y="-164194"/>
            <a:chExt cx="812800" cy="900794"/>
          </a:xfrm>
        </p:grpSpPr>
        <p:sp>
          <p:nvSpPr>
            <p:cNvPr id="8" name="Freeform 8"/>
            <p:cNvSpPr/>
            <p:nvPr/>
          </p:nvSpPr>
          <p:spPr>
            <a:xfrm>
              <a:off x="-71516" y="-164194"/>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230044" y="7600648"/>
            <a:ext cx="7173539" cy="1725704"/>
          </a:xfrm>
          <a:prstGeom prst="rect">
            <a:avLst/>
          </a:prstGeom>
        </p:spPr>
        <p:txBody>
          <a:bodyPr lIns="0" tIns="0" rIns="0" bIns="0" rtlCol="0" anchor="t">
            <a:spAutoFit/>
          </a:bodyPr>
          <a:lstStyle/>
          <a:p>
            <a:pPr algn="l">
              <a:lnSpc>
                <a:spcPts val="4632"/>
              </a:lnSpc>
            </a:pPr>
            <a:r>
              <a:rPr lang="en-US" sz="3308">
                <a:solidFill>
                  <a:srgbClr val="000000"/>
                </a:solidFill>
                <a:latin typeface="Now"/>
              </a:rPr>
              <a:t>Supervised by: </a:t>
            </a:r>
          </a:p>
          <a:p>
            <a:pPr algn="l">
              <a:lnSpc>
                <a:spcPts val="4632"/>
              </a:lnSpc>
            </a:pPr>
            <a:r>
              <a:rPr lang="en-US" sz="3308">
                <a:solidFill>
                  <a:srgbClr val="000000"/>
                </a:solidFill>
                <a:latin typeface="Now"/>
              </a:rPr>
              <a:t>     Dr. Manal Tantawi</a:t>
            </a:r>
          </a:p>
          <a:p>
            <a:pPr algn="l">
              <a:lnSpc>
                <a:spcPts val="4632"/>
              </a:lnSpc>
              <a:spcBef>
                <a:spcPct val="0"/>
              </a:spcBef>
            </a:pPr>
            <a:r>
              <a:rPr lang="en-US" sz="3308">
                <a:solidFill>
                  <a:srgbClr val="000000"/>
                </a:solidFill>
                <a:latin typeface="Now"/>
              </a:rPr>
              <a:t>     T.A. Aya Nasser</a:t>
            </a:r>
          </a:p>
        </p:txBody>
      </p:sp>
      <p:sp>
        <p:nvSpPr>
          <p:cNvPr id="11" name="TextBox 11"/>
          <p:cNvSpPr txBox="1"/>
          <p:nvPr/>
        </p:nvSpPr>
        <p:spPr>
          <a:xfrm>
            <a:off x="1230044" y="5917864"/>
            <a:ext cx="5955149" cy="662940"/>
          </a:xfrm>
          <a:prstGeom prst="rect">
            <a:avLst/>
          </a:prstGeom>
        </p:spPr>
        <p:txBody>
          <a:bodyPr lIns="0" tIns="0" rIns="0" bIns="0" rtlCol="0" anchor="t">
            <a:spAutoFit/>
          </a:bodyPr>
          <a:lstStyle/>
          <a:p>
            <a:pPr marL="0" lvl="0" indent="0" algn="ctr">
              <a:lnSpc>
                <a:spcPts val="5459"/>
              </a:lnSpc>
              <a:spcBef>
                <a:spcPct val="0"/>
              </a:spcBef>
            </a:pPr>
            <a:r>
              <a:rPr lang="en-US" sz="3899">
                <a:solidFill>
                  <a:srgbClr val="000000"/>
                </a:solidFill>
                <a:latin typeface="Now"/>
              </a:rPr>
              <a:t>A MIND BOOSTER GAME</a:t>
            </a:r>
          </a:p>
        </p:txBody>
      </p:sp>
      <p:sp>
        <p:nvSpPr>
          <p:cNvPr id="23" name="Freeform 2">
            <a:extLst>
              <a:ext uri="{FF2B5EF4-FFF2-40B4-BE49-F238E27FC236}">
                <a16:creationId xmlns:a16="http://schemas.microsoft.com/office/drawing/2014/main" id="{57C16F09-236E-54D5-1217-59984B1B1EEE}"/>
              </a:ext>
            </a:extLst>
          </p:cNvPr>
          <p:cNvSpPr/>
          <p:nvPr/>
        </p:nvSpPr>
        <p:spPr>
          <a:xfrm rot="19701678">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10489646" y="4367675"/>
            <a:ext cx="6769654" cy="4890625"/>
          </a:xfrm>
          <a:custGeom>
            <a:avLst/>
            <a:gdLst/>
            <a:ahLst/>
            <a:cxnLst/>
            <a:rect l="l" t="t" r="r" b="b"/>
            <a:pathLst>
              <a:path w="6769654" h="4890625">
                <a:moveTo>
                  <a:pt x="0" y="0"/>
                </a:moveTo>
                <a:lnTo>
                  <a:pt x="6769654" y="0"/>
                </a:lnTo>
                <a:lnTo>
                  <a:pt x="6769654" y="4890625"/>
                </a:lnTo>
                <a:lnTo>
                  <a:pt x="0" y="4890625"/>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674158" y="2311697"/>
            <a:ext cx="11416100" cy="662940"/>
          </a:xfrm>
          <a:prstGeom prst="rect">
            <a:avLst/>
          </a:prstGeom>
        </p:spPr>
        <p:txBody>
          <a:bodyPr lIns="0" tIns="0" rIns="0" bIns="0" rtlCol="0" anchor="t">
            <a:spAutoFit/>
          </a:bodyPr>
          <a:lstStyle/>
          <a:p>
            <a:pPr marL="0" lvl="0" indent="0" algn="l">
              <a:lnSpc>
                <a:spcPts val="5459"/>
              </a:lnSpc>
              <a:spcBef>
                <a:spcPct val="0"/>
              </a:spcBef>
            </a:pPr>
            <a:r>
              <a:rPr lang="en-US" sz="3899" dirty="0">
                <a:solidFill>
                  <a:srgbClr val="000000"/>
                </a:solidFill>
                <a:latin typeface="Canva Sans Bold"/>
              </a:rPr>
              <a:t>EEG band can be decomposed to 5 sub-bands:</a:t>
            </a:r>
          </a:p>
        </p:txBody>
      </p:sp>
      <p:sp>
        <p:nvSpPr>
          <p:cNvPr id="8" name="TextBox 8"/>
          <p:cNvSpPr txBox="1"/>
          <p:nvPr/>
        </p:nvSpPr>
        <p:spPr>
          <a:xfrm>
            <a:off x="1285875" y="3705816"/>
            <a:ext cx="7872060" cy="3692434"/>
          </a:xfrm>
          <a:prstGeom prst="rect">
            <a:avLst/>
          </a:prstGeom>
        </p:spPr>
        <p:txBody>
          <a:bodyPr lIns="0" tIns="0" rIns="0" bIns="0" rtlCol="0" anchor="t">
            <a:spAutoFit/>
          </a:bodyPr>
          <a:lstStyle/>
          <a:p>
            <a:pPr marL="756425" lvl="1" indent="-378212" algn="l">
              <a:lnSpc>
                <a:spcPts val="4905"/>
              </a:lnSpc>
              <a:buFont typeface="Arial"/>
              <a:buChar char="•"/>
            </a:pPr>
            <a:r>
              <a:rPr lang="en-US" sz="3503">
                <a:solidFill>
                  <a:srgbClr val="000000"/>
                </a:solidFill>
                <a:latin typeface="Now"/>
              </a:rPr>
              <a:t>Delta waves (</a:t>
            </a:r>
            <a:r>
              <a:rPr lang="en-US" sz="3503">
                <a:solidFill>
                  <a:srgbClr val="000000"/>
                </a:solidFill>
                <a:latin typeface="Now Bold"/>
              </a:rPr>
              <a:t>0.5-4Hz</a:t>
            </a:r>
            <a:r>
              <a:rPr lang="en-US" sz="3503">
                <a:solidFill>
                  <a:srgbClr val="000000"/>
                </a:solidFill>
                <a:latin typeface="Now"/>
              </a:rPr>
              <a:t>) </a:t>
            </a:r>
          </a:p>
          <a:p>
            <a:pPr marL="756425" lvl="1" indent="-378212" algn="l">
              <a:lnSpc>
                <a:spcPts val="4905"/>
              </a:lnSpc>
              <a:buFont typeface="Arial"/>
              <a:buChar char="•"/>
            </a:pPr>
            <a:r>
              <a:rPr lang="en-US" sz="3503">
                <a:solidFill>
                  <a:srgbClr val="000000"/>
                </a:solidFill>
                <a:latin typeface="Now"/>
              </a:rPr>
              <a:t>Theta waves (</a:t>
            </a:r>
            <a:r>
              <a:rPr lang="en-US" sz="3503">
                <a:solidFill>
                  <a:srgbClr val="000000"/>
                </a:solidFill>
                <a:latin typeface="Now Bold"/>
              </a:rPr>
              <a:t>4-8Hz</a:t>
            </a:r>
            <a:r>
              <a:rPr lang="en-US" sz="3503">
                <a:solidFill>
                  <a:srgbClr val="000000"/>
                </a:solidFill>
                <a:latin typeface="Now"/>
              </a:rPr>
              <a:t>)</a:t>
            </a:r>
          </a:p>
          <a:p>
            <a:pPr marL="756425" lvl="1" indent="-378212" algn="l">
              <a:lnSpc>
                <a:spcPts val="4905"/>
              </a:lnSpc>
              <a:buFont typeface="Arial"/>
              <a:buChar char="•"/>
            </a:pPr>
            <a:r>
              <a:rPr lang="en-US" sz="3503">
                <a:solidFill>
                  <a:srgbClr val="000000"/>
                </a:solidFill>
                <a:latin typeface="Now"/>
              </a:rPr>
              <a:t>Alpha waves (</a:t>
            </a:r>
            <a:r>
              <a:rPr lang="en-US" sz="3503">
                <a:solidFill>
                  <a:srgbClr val="000000"/>
                </a:solidFill>
                <a:latin typeface="Now Bold"/>
              </a:rPr>
              <a:t>8-13Hz</a:t>
            </a:r>
            <a:r>
              <a:rPr lang="en-US" sz="3503">
                <a:solidFill>
                  <a:srgbClr val="000000"/>
                </a:solidFill>
                <a:latin typeface="Now"/>
              </a:rPr>
              <a:t>)</a:t>
            </a:r>
          </a:p>
          <a:p>
            <a:pPr marL="756425" lvl="1" indent="-378212" algn="l">
              <a:lnSpc>
                <a:spcPts val="4905"/>
              </a:lnSpc>
              <a:buFont typeface="Arial"/>
              <a:buChar char="•"/>
            </a:pPr>
            <a:r>
              <a:rPr lang="en-US" sz="3503">
                <a:solidFill>
                  <a:srgbClr val="000000"/>
                </a:solidFill>
                <a:latin typeface="Now"/>
              </a:rPr>
              <a:t>Beta waves (</a:t>
            </a:r>
            <a:r>
              <a:rPr lang="en-US" sz="3503">
                <a:solidFill>
                  <a:srgbClr val="000000"/>
                </a:solidFill>
                <a:latin typeface="Now Bold"/>
              </a:rPr>
              <a:t>13-30Hz</a:t>
            </a:r>
            <a:r>
              <a:rPr lang="en-US" sz="3503">
                <a:solidFill>
                  <a:srgbClr val="000000"/>
                </a:solidFill>
                <a:latin typeface="Now"/>
              </a:rPr>
              <a:t>)</a:t>
            </a:r>
          </a:p>
          <a:p>
            <a:pPr marL="756425" lvl="1" indent="-378212" algn="l">
              <a:lnSpc>
                <a:spcPts val="4905"/>
              </a:lnSpc>
              <a:buFont typeface="Arial"/>
              <a:buChar char="•"/>
            </a:pPr>
            <a:r>
              <a:rPr lang="en-US" sz="3503">
                <a:solidFill>
                  <a:srgbClr val="000000"/>
                </a:solidFill>
                <a:latin typeface="Now"/>
              </a:rPr>
              <a:t>Gamma waves (</a:t>
            </a:r>
            <a:r>
              <a:rPr lang="en-US" sz="3503">
                <a:solidFill>
                  <a:srgbClr val="000000"/>
                </a:solidFill>
                <a:latin typeface="Now Bold"/>
              </a:rPr>
              <a:t>30-100Hz</a:t>
            </a:r>
            <a:r>
              <a:rPr lang="en-US" sz="3503">
                <a:solidFill>
                  <a:srgbClr val="000000"/>
                </a:solidFill>
                <a:latin typeface="Now"/>
              </a:rPr>
              <a:t>)</a:t>
            </a:r>
          </a:p>
          <a:p>
            <a:pPr marL="0" lvl="0" indent="0" algn="l">
              <a:lnSpc>
                <a:spcPts val="4905"/>
              </a:lnSpc>
              <a:spcBef>
                <a:spcPct val="0"/>
              </a:spcBef>
            </a:pPr>
            <a:endParaRPr lang="en-US" sz="3503">
              <a:solidFill>
                <a:srgbClr val="000000"/>
              </a:solidFill>
              <a:latin typeface="Now"/>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937617" y="2222481"/>
            <a:ext cx="328981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BCI Goals:</a:t>
            </a:r>
          </a:p>
        </p:txBody>
      </p:sp>
      <p:sp>
        <p:nvSpPr>
          <p:cNvPr id="7" name="TextBox 7"/>
          <p:cNvSpPr txBox="1"/>
          <p:nvPr/>
        </p:nvSpPr>
        <p:spPr>
          <a:xfrm>
            <a:off x="1028700" y="3604876"/>
            <a:ext cx="11086964" cy="4546359"/>
          </a:xfrm>
          <a:prstGeom prst="rect">
            <a:avLst/>
          </a:prstGeom>
        </p:spPr>
        <p:txBody>
          <a:bodyPr lIns="0" tIns="0" rIns="0" bIns="0" rtlCol="0" anchor="t">
            <a:spAutoFit/>
          </a:bodyPr>
          <a:lstStyle/>
          <a:p>
            <a:pPr algn="l">
              <a:lnSpc>
                <a:spcPts val="3968"/>
              </a:lnSpc>
            </a:pPr>
            <a:r>
              <a:rPr lang="en-US" sz="2834">
                <a:solidFill>
                  <a:srgbClr val="000000"/>
                </a:solidFill>
                <a:latin typeface="Now"/>
              </a:rPr>
              <a:t>1- To enable people with damaged neural pathways to control their environment via Reanimation of paralyzed limbs and  control of robotic devices</a:t>
            </a:r>
          </a:p>
          <a:p>
            <a:pPr algn="l">
              <a:lnSpc>
                <a:spcPts val="4668"/>
              </a:lnSpc>
            </a:pPr>
            <a:endParaRPr lang="en-US" sz="2834">
              <a:solidFill>
                <a:srgbClr val="000000"/>
              </a:solidFill>
              <a:latin typeface="Now"/>
            </a:endParaRPr>
          </a:p>
          <a:p>
            <a:pPr algn="l">
              <a:lnSpc>
                <a:spcPts val="3968"/>
              </a:lnSpc>
            </a:pPr>
            <a:r>
              <a:rPr lang="en-US" sz="2834">
                <a:solidFill>
                  <a:srgbClr val="000000"/>
                </a:solidFill>
                <a:latin typeface="Now"/>
              </a:rPr>
              <a:t>2-BCI systems will have a great societal impact growing interest from the industry to commercialize and market BCI systems for medical and non-medical applications like (gaming)</a:t>
            </a:r>
          </a:p>
          <a:p>
            <a:pPr algn="l">
              <a:lnSpc>
                <a:spcPts val="4108"/>
              </a:lnSpc>
            </a:pPr>
            <a:endParaRPr lang="en-US" sz="2834">
              <a:solidFill>
                <a:srgbClr val="000000"/>
              </a:solidFill>
              <a:latin typeface="Now"/>
            </a:endParaRPr>
          </a:p>
        </p:txBody>
      </p:sp>
      <p:sp>
        <p:nvSpPr>
          <p:cNvPr id="8" name="Freeform 8"/>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674158" y="2253910"/>
            <a:ext cx="1092397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BCI from different prespectives:</a:t>
            </a:r>
          </a:p>
        </p:txBody>
      </p:sp>
      <p:grpSp>
        <p:nvGrpSpPr>
          <p:cNvPr id="8" name="Group 8"/>
          <p:cNvGrpSpPr/>
          <p:nvPr/>
        </p:nvGrpSpPr>
        <p:grpSpPr>
          <a:xfrm>
            <a:off x="2971800" y="4982212"/>
            <a:ext cx="3699422" cy="769798"/>
            <a:chOff x="0" y="0"/>
            <a:chExt cx="1035348" cy="215441"/>
          </a:xfrm>
        </p:grpSpPr>
        <p:sp>
          <p:nvSpPr>
            <p:cNvPr id="9" name="Freeform 9"/>
            <p:cNvSpPr/>
            <p:nvPr/>
          </p:nvSpPr>
          <p:spPr>
            <a:xfrm>
              <a:off x="0" y="0"/>
              <a:ext cx="1035348" cy="215441"/>
            </a:xfrm>
            <a:custGeom>
              <a:avLst/>
              <a:gdLst/>
              <a:ahLst/>
              <a:cxnLst/>
              <a:rect l="l" t="t" r="r" b="b"/>
              <a:pathLst>
                <a:path w="1035348" h="215441">
                  <a:moveTo>
                    <a:pt x="106730" y="0"/>
                  </a:moveTo>
                  <a:lnTo>
                    <a:pt x="928619" y="0"/>
                  </a:lnTo>
                  <a:cubicBezTo>
                    <a:pt x="987564" y="0"/>
                    <a:pt x="1035348" y="47784"/>
                    <a:pt x="1035348" y="106730"/>
                  </a:cubicBezTo>
                  <a:lnTo>
                    <a:pt x="1035348" y="108712"/>
                  </a:lnTo>
                  <a:cubicBezTo>
                    <a:pt x="1035348" y="167657"/>
                    <a:pt x="987564" y="215441"/>
                    <a:pt x="928619" y="215441"/>
                  </a:cubicBezTo>
                  <a:lnTo>
                    <a:pt x="106730" y="215441"/>
                  </a:lnTo>
                  <a:cubicBezTo>
                    <a:pt x="47784" y="215441"/>
                    <a:pt x="0" y="167657"/>
                    <a:pt x="0" y="108712"/>
                  </a:cubicBezTo>
                  <a:lnTo>
                    <a:pt x="0" y="106730"/>
                  </a:lnTo>
                  <a:cubicBezTo>
                    <a:pt x="0" y="47784"/>
                    <a:pt x="47784" y="0"/>
                    <a:pt x="106730" y="0"/>
                  </a:cubicBez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0" name="TextBox 10"/>
            <p:cNvSpPr txBox="1"/>
            <p:nvPr/>
          </p:nvSpPr>
          <p:spPr>
            <a:xfrm>
              <a:off x="0" y="-47625"/>
              <a:ext cx="1035348" cy="263066"/>
            </a:xfrm>
            <a:prstGeom prst="rect">
              <a:avLst/>
            </a:prstGeom>
          </p:spPr>
          <p:txBody>
            <a:bodyPr lIns="50800" tIns="50800" rIns="50800" bIns="50800" rtlCol="0" anchor="ctr"/>
            <a:lstStyle/>
            <a:p>
              <a:pPr algn="ctr">
                <a:lnSpc>
                  <a:spcPts val="2939"/>
                </a:lnSpc>
              </a:pPr>
              <a:endParaRPr/>
            </a:p>
          </p:txBody>
        </p:sp>
      </p:grpSp>
      <p:sp>
        <p:nvSpPr>
          <p:cNvPr id="14" name="TextBox 14"/>
          <p:cNvSpPr txBox="1"/>
          <p:nvPr/>
        </p:nvSpPr>
        <p:spPr>
          <a:xfrm>
            <a:off x="3243084" y="5091866"/>
            <a:ext cx="3154227" cy="550490"/>
          </a:xfrm>
          <a:prstGeom prst="rect">
            <a:avLst/>
          </a:prstGeom>
        </p:spPr>
        <p:txBody>
          <a:bodyPr lIns="0" tIns="0" rIns="0" bIns="0" rtlCol="0" anchor="t">
            <a:spAutoFit/>
          </a:bodyPr>
          <a:lstStyle/>
          <a:p>
            <a:pPr algn="ctr">
              <a:lnSpc>
                <a:spcPts val="4616"/>
              </a:lnSpc>
              <a:spcBef>
                <a:spcPct val="0"/>
              </a:spcBef>
            </a:pPr>
            <a:r>
              <a:rPr lang="en-US" sz="2959" dirty="0">
                <a:solidFill>
                  <a:srgbClr val="FFFFFF"/>
                </a:solidFill>
                <a:latin typeface="Now"/>
              </a:rPr>
              <a:t>Evoked potential</a:t>
            </a:r>
          </a:p>
        </p:txBody>
      </p:sp>
      <p:sp>
        <p:nvSpPr>
          <p:cNvPr id="15" name="TextBox 15"/>
          <p:cNvSpPr txBox="1"/>
          <p:nvPr/>
        </p:nvSpPr>
        <p:spPr>
          <a:xfrm>
            <a:off x="1752600" y="3771900"/>
            <a:ext cx="7092571" cy="594995"/>
          </a:xfrm>
          <a:prstGeom prst="rect">
            <a:avLst/>
          </a:prstGeom>
        </p:spPr>
        <p:txBody>
          <a:bodyPr lIns="0" tIns="0" rIns="0" bIns="0" rtlCol="0" anchor="t">
            <a:spAutoFit/>
          </a:bodyPr>
          <a:lstStyle/>
          <a:p>
            <a:pPr algn="ctr">
              <a:lnSpc>
                <a:spcPts val="4899"/>
              </a:lnSpc>
            </a:pPr>
            <a:r>
              <a:rPr lang="en-US" sz="3499" dirty="0">
                <a:solidFill>
                  <a:srgbClr val="000000"/>
                </a:solidFill>
                <a:latin typeface="Now Bold"/>
              </a:rPr>
              <a:t>Considered mental strategy</a:t>
            </a:r>
          </a:p>
        </p:txBody>
      </p:sp>
      <p:sp>
        <p:nvSpPr>
          <p:cNvPr id="17" name="Freeform 17"/>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extLst>
      <p:ext uri="{BB962C8B-B14F-4D97-AF65-F5344CB8AC3E}">
        <p14:creationId xmlns:p14="http://schemas.microsoft.com/office/powerpoint/2010/main" val="310044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674158" y="2253910"/>
            <a:ext cx="1092397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BCI from different prespectives:</a:t>
            </a:r>
          </a:p>
        </p:txBody>
      </p:sp>
      <p:grpSp>
        <p:nvGrpSpPr>
          <p:cNvPr id="8" name="Group 8"/>
          <p:cNvGrpSpPr/>
          <p:nvPr/>
        </p:nvGrpSpPr>
        <p:grpSpPr>
          <a:xfrm>
            <a:off x="2971800" y="4982212"/>
            <a:ext cx="3699422" cy="769798"/>
            <a:chOff x="0" y="0"/>
            <a:chExt cx="1035348" cy="215441"/>
          </a:xfrm>
        </p:grpSpPr>
        <p:sp>
          <p:nvSpPr>
            <p:cNvPr id="9" name="Freeform 9"/>
            <p:cNvSpPr/>
            <p:nvPr/>
          </p:nvSpPr>
          <p:spPr>
            <a:xfrm>
              <a:off x="0" y="0"/>
              <a:ext cx="1035348" cy="215441"/>
            </a:xfrm>
            <a:custGeom>
              <a:avLst/>
              <a:gdLst/>
              <a:ahLst/>
              <a:cxnLst/>
              <a:rect l="l" t="t" r="r" b="b"/>
              <a:pathLst>
                <a:path w="1035348" h="215441">
                  <a:moveTo>
                    <a:pt x="106730" y="0"/>
                  </a:moveTo>
                  <a:lnTo>
                    <a:pt x="928619" y="0"/>
                  </a:lnTo>
                  <a:cubicBezTo>
                    <a:pt x="987564" y="0"/>
                    <a:pt x="1035348" y="47784"/>
                    <a:pt x="1035348" y="106730"/>
                  </a:cubicBezTo>
                  <a:lnTo>
                    <a:pt x="1035348" y="108712"/>
                  </a:lnTo>
                  <a:cubicBezTo>
                    <a:pt x="1035348" y="167657"/>
                    <a:pt x="987564" y="215441"/>
                    <a:pt x="928619" y="215441"/>
                  </a:cubicBezTo>
                  <a:lnTo>
                    <a:pt x="106730" y="215441"/>
                  </a:lnTo>
                  <a:cubicBezTo>
                    <a:pt x="47784" y="215441"/>
                    <a:pt x="0" y="167657"/>
                    <a:pt x="0" y="108712"/>
                  </a:cubicBezTo>
                  <a:lnTo>
                    <a:pt x="0" y="106730"/>
                  </a:lnTo>
                  <a:cubicBezTo>
                    <a:pt x="0" y="47784"/>
                    <a:pt x="47784" y="0"/>
                    <a:pt x="106730" y="0"/>
                  </a:cubicBez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0" name="TextBox 10"/>
            <p:cNvSpPr txBox="1"/>
            <p:nvPr/>
          </p:nvSpPr>
          <p:spPr>
            <a:xfrm>
              <a:off x="0" y="-47625"/>
              <a:ext cx="1035348" cy="263066"/>
            </a:xfrm>
            <a:prstGeom prst="rect">
              <a:avLst/>
            </a:prstGeom>
          </p:spPr>
          <p:txBody>
            <a:bodyPr lIns="50800" tIns="50800" rIns="50800" bIns="50800" rtlCol="0" anchor="ctr"/>
            <a:lstStyle/>
            <a:p>
              <a:pPr algn="ctr">
                <a:lnSpc>
                  <a:spcPts val="2939"/>
                </a:lnSpc>
              </a:pPr>
              <a:endParaRPr/>
            </a:p>
          </p:txBody>
        </p:sp>
      </p:grpSp>
      <p:grpSp>
        <p:nvGrpSpPr>
          <p:cNvPr id="11" name="Group 11"/>
          <p:cNvGrpSpPr/>
          <p:nvPr/>
        </p:nvGrpSpPr>
        <p:grpSpPr>
          <a:xfrm>
            <a:off x="3004782" y="6675211"/>
            <a:ext cx="3632143" cy="974002"/>
            <a:chOff x="-2172486" y="104713"/>
            <a:chExt cx="1016519" cy="272591"/>
          </a:xfrm>
        </p:grpSpPr>
        <p:sp>
          <p:nvSpPr>
            <p:cNvPr id="12" name="Freeform 12"/>
            <p:cNvSpPr/>
            <p:nvPr/>
          </p:nvSpPr>
          <p:spPr>
            <a:xfrm>
              <a:off x="-2172119" y="143288"/>
              <a:ext cx="1016152" cy="215441"/>
            </a:xfrm>
            <a:custGeom>
              <a:avLst/>
              <a:gdLst/>
              <a:ahLst/>
              <a:cxnLst/>
              <a:rect l="l" t="t" r="r" b="b"/>
              <a:pathLst>
                <a:path w="1016152" h="215441">
                  <a:moveTo>
                    <a:pt x="107721" y="0"/>
                  </a:moveTo>
                  <a:lnTo>
                    <a:pt x="908431" y="0"/>
                  </a:lnTo>
                  <a:cubicBezTo>
                    <a:pt x="967923" y="0"/>
                    <a:pt x="1016152" y="48228"/>
                    <a:pt x="1016152" y="107721"/>
                  </a:cubicBezTo>
                  <a:lnTo>
                    <a:pt x="1016152" y="107721"/>
                  </a:lnTo>
                  <a:cubicBezTo>
                    <a:pt x="1016152" y="167213"/>
                    <a:pt x="967923" y="215441"/>
                    <a:pt x="908431" y="215441"/>
                  </a:cubicBezTo>
                  <a:lnTo>
                    <a:pt x="107721" y="215441"/>
                  </a:lnTo>
                  <a:cubicBezTo>
                    <a:pt x="48228" y="215441"/>
                    <a:pt x="0" y="167213"/>
                    <a:pt x="0" y="107721"/>
                  </a:cubicBezTo>
                  <a:lnTo>
                    <a:pt x="0" y="107721"/>
                  </a:lnTo>
                  <a:cubicBezTo>
                    <a:pt x="0" y="48228"/>
                    <a:pt x="48228" y="0"/>
                    <a:pt x="107721" y="0"/>
                  </a:cubicBez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3" name="TextBox 13"/>
            <p:cNvSpPr txBox="1"/>
            <p:nvPr/>
          </p:nvSpPr>
          <p:spPr>
            <a:xfrm>
              <a:off x="-2172486" y="104713"/>
              <a:ext cx="1016152" cy="272591"/>
            </a:xfrm>
            <a:prstGeom prst="rect">
              <a:avLst/>
            </a:prstGeom>
          </p:spPr>
          <p:txBody>
            <a:bodyPr lIns="50800" tIns="50800" rIns="50800" bIns="50800" rtlCol="0" anchor="ctr"/>
            <a:lstStyle/>
            <a:p>
              <a:pPr algn="ctr">
                <a:lnSpc>
                  <a:spcPts val="4059"/>
                </a:lnSpc>
              </a:pPr>
              <a:r>
                <a:rPr lang="en-US" sz="2899" dirty="0">
                  <a:solidFill>
                    <a:srgbClr val="FFFFFF"/>
                  </a:solidFill>
                  <a:latin typeface="Now"/>
                </a:rPr>
                <a:t>Motor imagery</a:t>
              </a:r>
            </a:p>
          </p:txBody>
        </p:sp>
      </p:grpSp>
      <p:sp>
        <p:nvSpPr>
          <p:cNvPr id="14" name="TextBox 14"/>
          <p:cNvSpPr txBox="1"/>
          <p:nvPr/>
        </p:nvSpPr>
        <p:spPr>
          <a:xfrm>
            <a:off x="3243084" y="5091866"/>
            <a:ext cx="3154227" cy="550490"/>
          </a:xfrm>
          <a:prstGeom prst="rect">
            <a:avLst/>
          </a:prstGeom>
        </p:spPr>
        <p:txBody>
          <a:bodyPr lIns="0" tIns="0" rIns="0" bIns="0" rtlCol="0" anchor="t">
            <a:spAutoFit/>
          </a:bodyPr>
          <a:lstStyle/>
          <a:p>
            <a:pPr algn="ctr">
              <a:lnSpc>
                <a:spcPts val="4616"/>
              </a:lnSpc>
              <a:spcBef>
                <a:spcPct val="0"/>
              </a:spcBef>
            </a:pPr>
            <a:r>
              <a:rPr lang="en-US" sz="2959" dirty="0">
                <a:solidFill>
                  <a:srgbClr val="FFFFFF"/>
                </a:solidFill>
                <a:latin typeface="Now"/>
              </a:rPr>
              <a:t>Evoked potential</a:t>
            </a:r>
          </a:p>
        </p:txBody>
      </p:sp>
      <p:sp>
        <p:nvSpPr>
          <p:cNvPr id="15" name="TextBox 15"/>
          <p:cNvSpPr txBox="1"/>
          <p:nvPr/>
        </p:nvSpPr>
        <p:spPr>
          <a:xfrm>
            <a:off x="1752600" y="3771900"/>
            <a:ext cx="7092571" cy="594995"/>
          </a:xfrm>
          <a:prstGeom prst="rect">
            <a:avLst/>
          </a:prstGeom>
        </p:spPr>
        <p:txBody>
          <a:bodyPr lIns="0" tIns="0" rIns="0" bIns="0" rtlCol="0" anchor="t">
            <a:spAutoFit/>
          </a:bodyPr>
          <a:lstStyle/>
          <a:p>
            <a:pPr algn="ctr">
              <a:lnSpc>
                <a:spcPts val="4899"/>
              </a:lnSpc>
            </a:pPr>
            <a:r>
              <a:rPr lang="en-US" sz="3499" dirty="0">
                <a:solidFill>
                  <a:srgbClr val="000000"/>
                </a:solidFill>
                <a:latin typeface="Now Bold"/>
              </a:rPr>
              <a:t>Considered mental strategy</a:t>
            </a:r>
          </a:p>
        </p:txBody>
      </p:sp>
      <p:sp>
        <p:nvSpPr>
          <p:cNvPr id="17" name="Freeform 17"/>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2695481" y="4248348"/>
            <a:ext cx="4563819" cy="5029002"/>
          </a:xfrm>
          <a:custGeom>
            <a:avLst/>
            <a:gdLst/>
            <a:ahLst/>
            <a:cxnLst/>
            <a:rect l="l" t="t" r="r" b="b"/>
            <a:pathLst>
              <a:path w="4563819" h="5029002">
                <a:moveTo>
                  <a:pt x="0" y="0"/>
                </a:moveTo>
                <a:lnTo>
                  <a:pt x="4563819" y="0"/>
                </a:lnTo>
                <a:lnTo>
                  <a:pt x="4563819" y="5029002"/>
                </a:lnTo>
                <a:lnTo>
                  <a:pt x="0" y="5029002"/>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126741" y="2089706"/>
            <a:ext cx="10110907" cy="1177278"/>
          </a:xfrm>
          <a:prstGeom prst="rect">
            <a:avLst/>
          </a:prstGeom>
        </p:spPr>
        <p:txBody>
          <a:bodyPr lIns="0" tIns="0" rIns="0" bIns="0" rtlCol="0" anchor="t">
            <a:spAutoFit/>
          </a:bodyPr>
          <a:lstStyle/>
          <a:p>
            <a:pPr algn="ctr">
              <a:lnSpc>
                <a:spcPts val="9660"/>
              </a:lnSpc>
            </a:pPr>
            <a:r>
              <a:rPr lang="en-US" sz="6900">
                <a:solidFill>
                  <a:srgbClr val="000000"/>
                </a:solidFill>
                <a:latin typeface="Canva Sans Bold"/>
              </a:rPr>
              <a:t>What is Motor Imagery?</a:t>
            </a:r>
          </a:p>
        </p:txBody>
      </p:sp>
      <p:sp>
        <p:nvSpPr>
          <p:cNvPr id="7" name="TextBox 7"/>
          <p:cNvSpPr txBox="1"/>
          <p:nvPr/>
        </p:nvSpPr>
        <p:spPr>
          <a:xfrm>
            <a:off x="1126741" y="3562350"/>
            <a:ext cx="12692273" cy="14719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00000"/>
                </a:solidFill>
                <a:latin typeface="Now"/>
              </a:rPr>
              <a:t>it refers to the mental simulation or visualization of specific motor actions without physically executing them</a:t>
            </a:r>
          </a:p>
          <a:p>
            <a:pPr algn="l">
              <a:lnSpc>
                <a:spcPts val="3920"/>
              </a:lnSpc>
            </a:pPr>
            <a:endParaRPr lang="en-US" sz="2800">
              <a:solidFill>
                <a:srgbClr val="000000"/>
              </a:solidFill>
              <a:latin typeface="Now"/>
            </a:endParaRPr>
          </a:p>
        </p:txBody>
      </p:sp>
      <p:sp>
        <p:nvSpPr>
          <p:cNvPr id="8" name="Freeform 8"/>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126741" y="2089706"/>
            <a:ext cx="10110907" cy="1177278"/>
          </a:xfrm>
          <a:prstGeom prst="rect">
            <a:avLst/>
          </a:prstGeom>
        </p:spPr>
        <p:txBody>
          <a:bodyPr lIns="0" tIns="0" rIns="0" bIns="0" rtlCol="0" anchor="t">
            <a:spAutoFit/>
          </a:bodyPr>
          <a:lstStyle/>
          <a:p>
            <a:pPr algn="ctr">
              <a:lnSpc>
                <a:spcPts val="9660"/>
              </a:lnSpc>
            </a:pPr>
            <a:r>
              <a:rPr lang="en-US" sz="6900">
                <a:solidFill>
                  <a:srgbClr val="000000"/>
                </a:solidFill>
                <a:latin typeface="Canva Sans Bold"/>
              </a:rPr>
              <a:t>What is Motor Imagery?</a:t>
            </a:r>
          </a:p>
        </p:txBody>
      </p:sp>
      <p:sp>
        <p:nvSpPr>
          <p:cNvPr id="6" name="TextBox 6"/>
          <p:cNvSpPr txBox="1"/>
          <p:nvPr/>
        </p:nvSpPr>
        <p:spPr>
          <a:xfrm>
            <a:off x="1126741" y="3562350"/>
            <a:ext cx="12692273" cy="14719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00000"/>
                </a:solidFill>
                <a:latin typeface="Now"/>
              </a:rPr>
              <a:t>it refers to the mental simulation or visualization of specific motor actions without physically executing them</a:t>
            </a:r>
          </a:p>
          <a:p>
            <a:pPr algn="l">
              <a:lnSpc>
                <a:spcPts val="3920"/>
              </a:lnSpc>
            </a:pPr>
            <a:endParaRPr lang="en-US" sz="2800">
              <a:solidFill>
                <a:srgbClr val="000000"/>
              </a:solidFill>
              <a:latin typeface="Now"/>
            </a:endParaRPr>
          </a:p>
        </p:txBody>
      </p:sp>
      <p:sp>
        <p:nvSpPr>
          <p:cNvPr id="7" name="TextBox 7"/>
          <p:cNvSpPr txBox="1"/>
          <p:nvPr/>
        </p:nvSpPr>
        <p:spPr>
          <a:xfrm>
            <a:off x="1028700" y="5086350"/>
            <a:ext cx="11657275" cy="2957830"/>
          </a:xfrm>
          <a:prstGeom prst="rect">
            <a:avLst/>
          </a:prstGeom>
        </p:spPr>
        <p:txBody>
          <a:bodyPr lIns="0" tIns="0" rIns="0" bIns="0" rtlCol="0" anchor="t">
            <a:spAutoFit/>
          </a:bodyPr>
          <a:lstStyle/>
          <a:p>
            <a:pPr marL="604519" lvl="1" indent="-302260" algn="l">
              <a:lnSpc>
                <a:spcPts val="3919"/>
              </a:lnSpc>
              <a:buFont typeface="Arial"/>
              <a:buChar char="•"/>
            </a:pPr>
            <a:r>
              <a:rPr lang="en-US" sz="2799" dirty="0">
                <a:solidFill>
                  <a:srgbClr val="000000"/>
                </a:solidFill>
                <a:latin typeface="Canva Sans"/>
              </a:rPr>
              <a:t>Motor Imagery is widely used for brain-computer interfacing in humans is neural activity produced when a subject voluntarily imagines making a movement. Imagining a movement typically produces neural activity that is spatiotemporally like the activity generated during actual movement, but smaller in magnitude.</a:t>
            </a:r>
          </a:p>
        </p:txBody>
      </p:sp>
      <p:sp>
        <p:nvSpPr>
          <p:cNvPr id="8" name="Freeform 8"/>
          <p:cNvSpPr/>
          <p:nvPr/>
        </p:nvSpPr>
        <p:spPr>
          <a:xfrm>
            <a:off x="12685975" y="4250861"/>
            <a:ext cx="4573325" cy="5007439"/>
          </a:xfrm>
          <a:custGeom>
            <a:avLst/>
            <a:gdLst/>
            <a:ahLst/>
            <a:cxnLst/>
            <a:rect l="l" t="t" r="r" b="b"/>
            <a:pathLst>
              <a:path w="4573325" h="5007439">
                <a:moveTo>
                  <a:pt x="0" y="0"/>
                </a:moveTo>
                <a:lnTo>
                  <a:pt x="4573325" y="0"/>
                </a:lnTo>
                <a:lnTo>
                  <a:pt x="4573325" y="5007439"/>
                </a:lnTo>
                <a:lnTo>
                  <a:pt x="0" y="5007439"/>
                </a:lnTo>
                <a:lnTo>
                  <a:pt x="0" y="0"/>
                </a:lnTo>
                <a:close/>
              </a:path>
            </a:pathLst>
          </a:custGeom>
          <a:blipFill>
            <a:blip r:embed="rId2"/>
            <a:stretch>
              <a:fillRect b="-639"/>
            </a:stretch>
          </a:blipFill>
        </p:spPr>
        <p:txBody>
          <a:bodyPr/>
          <a:lstStyle/>
          <a:p>
            <a:endParaRPr lang="en-US"/>
          </a:p>
        </p:txBody>
      </p:sp>
      <p:sp>
        <p:nvSpPr>
          <p:cNvPr id="9" name="Freeform 9"/>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3"/>
            <a:stretch>
              <a:fillRect/>
            </a:stretch>
          </a:blipFill>
        </p:spPr>
        <p:txBody>
          <a:bodyPr/>
          <a:lstStyle/>
          <a:p>
            <a:endParaRPr lang="en-US"/>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51577" y="4134421"/>
            <a:ext cx="14804957" cy="14719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00000"/>
                </a:solidFill>
                <a:latin typeface="Now"/>
              </a:rPr>
              <a:t>Classifiers can be applied to discriminate between two or more types of imagined movements, allowing each imagined activity to be mapped to a particular control signal (e.g., moving a cursor up).</a:t>
            </a:r>
          </a:p>
        </p:txBody>
      </p:sp>
      <p:sp>
        <p:nvSpPr>
          <p:cNvPr id="7" name="TextBox 7"/>
          <p:cNvSpPr txBox="1"/>
          <p:nvPr/>
        </p:nvSpPr>
        <p:spPr>
          <a:xfrm>
            <a:off x="1551577" y="2365068"/>
            <a:ext cx="15389799" cy="14719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00000"/>
                </a:solidFill>
                <a:latin typeface="Now"/>
              </a:rPr>
              <a:t>Motor imagery can detect various classes, such as left-hand, right-hand, or foot movement and tongue, depending on the complexity of tasks and the precision of the detection system. </a:t>
            </a:r>
          </a:p>
        </p:txBody>
      </p:sp>
      <p:sp>
        <p:nvSpPr>
          <p:cNvPr id="8" name="Freeform 8"/>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551577" y="4134421"/>
            <a:ext cx="14804957" cy="14719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00000"/>
                </a:solidFill>
                <a:latin typeface="Now"/>
              </a:rPr>
              <a:t>Classifiers can be applied to discriminate between two or more types of imagined movements, allowing each imagined activity to be mapped to a particular control signal (e.g., moving a cursor up).</a:t>
            </a:r>
          </a:p>
        </p:txBody>
      </p:sp>
      <p:sp>
        <p:nvSpPr>
          <p:cNvPr id="7" name="TextBox 7"/>
          <p:cNvSpPr txBox="1"/>
          <p:nvPr/>
        </p:nvSpPr>
        <p:spPr>
          <a:xfrm>
            <a:off x="1551577" y="2365068"/>
            <a:ext cx="15389799" cy="1471930"/>
          </a:xfrm>
          <a:prstGeom prst="rect">
            <a:avLst/>
          </a:prstGeom>
        </p:spPr>
        <p:txBody>
          <a:bodyPr lIns="0" tIns="0" rIns="0" bIns="0" rtlCol="0" anchor="t">
            <a:spAutoFit/>
          </a:bodyPr>
          <a:lstStyle/>
          <a:p>
            <a:pPr marL="604521" lvl="1" indent="-302261" algn="l">
              <a:lnSpc>
                <a:spcPts val="3920"/>
              </a:lnSpc>
              <a:buFont typeface="Arial"/>
              <a:buChar char="•"/>
            </a:pPr>
            <a:r>
              <a:rPr lang="en-US" sz="2800">
                <a:solidFill>
                  <a:srgbClr val="000000"/>
                </a:solidFill>
                <a:latin typeface="Now"/>
              </a:rPr>
              <a:t>Motor imagery can detect various classes, such as left-hand, right-hand, or foot movement and tongue, depending on the complexity of tasks and the precision of the detection system. </a:t>
            </a:r>
          </a:p>
        </p:txBody>
      </p:sp>
      <p:sp>
        <p:nvSpPr>
          <p:cNvPr id="8" name="TextBox 8"/>
          <p:cNvSpPr txBox="1"/>
          <p:nvPr/>
        </p:nvSpPr>
        <p:spPr>
          <a:xfrm>
            <a:off x="1028700" y="5903775"/>
            <a:ext cx="5295900" cy="592406"/>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00000"/>
                </a:solidFill>
                <a:latin typeface="Now Bold"/>
              </a:rPr>
              <a:t>MI applications:</a:t>
            </a:r>
          </a:p>
        </p:txBody>
      </p:sp>
      <p:sp>
        <p:nvSpPr>
          <p:cNvPr id="9" name="TextBox 9"/>
          <p:cNvSpPr txBox="1"/>
          <p:nvPr/>
        </p:nvSpPr>
        <p:spPr>
          <a:xfrm>
            <a:off x="1551577" y="6535600"/>
            <a:ext cx="8102119" cy="3191510"/>
          </a:xfrm>
          <a:prstGeom prst="rect">
            <a:avLst/>
          </a:prstGeom>
        </p:spPr>
        <p:txBody>
          <a:bodyPr lIns="0" tIns="0" rIns="0" bIns="0" rtlCol="0" anchor="t">
            <a:spAutoFit/>
          </a:bodyPr>
          <a:lstStyle/>
          <a:p>
            <a:pPr marL="561344" lvl="1" indent="-280672" algn="l">
              <a:lnSpc>
                <a:spcPts val="3640"/>
              </a:lnSpc>
              <a:buFont typeface="Arial"/>
              <a:buChar char="•"/>
            </a:pPr>
            <a:r>
              <a:rPr lang="en-US" sz="2600" dirty="0">
                <a:solidFill>
                  <a:srgbClr val="000000"/>
                </a:solidFill>
                <a:latin typeface="Now"/>
              </a:rPr>
              <a:t>Rehabilitation and Restoration</a:t>
            </a:r>
          </a:p>
          <a:p>
            <a:pPr marL="561344" lvl="1" indent="-280672" algn="l">
              <a:lnSpc>
                <a:spcPts val="3640"/>
              </a:lnSpc>
              <a:buFont typeface="Arial"/>
              <a:buChar char="•"/>
            </a:pPr>
            <a:r>
              <a:rPr lang="en-US" sz="2600" dirty="0">
                <a:solidFill>
                  <a:srgbClr val="000000"/>
                </a:solidFill>
                <a:latin typeface="Now"/>
              </a:rPr>
              <a:t>BCI Speller</a:t>
            </a:r>
          </a:p>
          <a:p>
            <a:pPr marL="561344" lvl="1" indent="-280672" algn="l">
              <a:lnSpc>
                <a:spcPts val="3640"/>
              </a:lnSpc>
              <a:buFont typeface="Arial"/>
              <a:buChar char="•"/>
            </a:pPr>
            <a:r>
              <a:rPr lang="en-US" sz="2600" dirty="0">
                <a:solidFill>
                  <a:srgbClr val="000000"/>
                </a:solidFill>
                <a:latin typeface="Now"/>
              </a:rPr>
              <a:t>Brain to Vehicle</a:t>
            </a:r>
          </a:p>
          <a:p>
            <a:pPr marL="561344" lvl="1" indent="-280672" algn="l">
              <a:lnSpc>
                <a:spcPts val="3640"/>
              </a:lnSpc>
              <a:buFont typeface="Arial"/>
              <a:buChar char="•"/>
            </a:pPr>
            <a:r>
              <a:rPr lang="en-US" sz="2600" dirty="0">
                <a:solidFill>
                  <a:srgbClr val="000000"/>
                </a:solidFill>
                <a:latin typeface="Now"/>
              </a:rPr>
              <a:t>Image Reconstruction from Brain data</a:t>
            </a:r>
          </a:p>
          <a:p>
            <a:pPr marL="561344" lvl="1" indent="-280672" algn="l">
              <a:lnSpc>
                <a:spcPts val="3640"/>
              </a:lnSpc>
              <a:buFont typeface="Arial"/>
              <a:buChar char="•"/>
            </a:pPr>
            <a:r>
              <a:rPr lang="en-US" sz="2600" dirty="0">
                <a:solidFill>
                  <a:srgbClr val="000000"/>
                </a:solidFill>
                <a:latin typeface="Now"/>
              </a:rPr>
              <a:t>brain-to-text communication via handwriting</a:t>
            </a:r>
          </a:p>
          <a:p>
            <a:pPr marL="561344" lvl="1" indent="-280672" algn="l">
              <a:lnSpc>
                <a:spcPts val="3640"/>
              </a:lnSpc>
              <a:buFont typeface="Arial"/>
              <a:buChar char="•"/>
            </a:pPr>
            <a:r>
              <a:rPr lang="en-US" sz="2600" dirty="0">
                <a:solidFill>
                  <a:srgbClr val="000000"/>
                </a:solidFill>
                <a:latin typeface="Now"/>
              </a:rPr>
              <a:t>Speech from Brain signals</a:t>
            </a:r>
          </a:p>
          <a:p>
            <a:pPr marL="561344" lvl="1" indent="-280672" algn="l">
              <a:lnSpc>
                <a:spcPts val="3640"/>
              </a:lnSpc>
              <a:buFont typeface="Arial"/>
              <a:buChar char="•"/>
            </a:pPr>
            <a:r>
              <a:rPr lang="en-US" sz="2600" dirty="0">
                <a:solidFill>
                  <a:srgbClr val="000000"/>
                </a:solidFill>
                <a:latin typeface="Now Bold"/>
              </a:rPr>
              <a:t>Games and entertainment</a:t>
            </a:r>
          </a:p>
        </p:txBody>
      </p:sp>
      <p:sp>
        <p:nvSpPr>
          <p:cNvPr id="10" name="Freeform 10"/>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749534" y="5048250"/>
            <a:ext cx="5213866" cy="887095"/>
          </a:xfrm>
          <a:prstGeom prst="rect">
            <a:avLst/>
          </a:prstGeom>
        </p:spPr>
        <p:txBody>
          <a:bodyPr wrap="square" lIns="0" tIns="0" rIns="0" bIns="0" rtlCol="0" anchor="t">
            <a:spAutoFit/>
          </a:bodyPr>
          <a:lstStyle/>
          <a:p>
            <a:pPr marL="0" lvl="0" indent="0" algn="ctr">
              <a:lnSpc>
                <a:spcPts val="7279"/>
              </a:lnSpc>
              <a:spcBef>
                <a:spcPct val="0"/>
              </a:spcBef>
            </a:pPr>
            <a:r>
              <a:rPr lang="en-US" sz="5199" dirty="0">
                <a:solidFill>
                  <a:srgbClr val="000000"/>
                </a:solidFill>
                <a:latin typeface="Canva Sans Bold"/>
              </a:rPr>
              <a:t>What is Skelly?</a:t>
            </a:r>
          </a:p>
        </p:txBody>
      </p:sp>
      <p:sp>
        <p:nvSpPr>
          <p:cNvPr id="7" name="Freeform 2">
            <a:extLst>
              <a:ext uri="{FF2B5EF4-FFF2-40B4-BE49-F238E27FC236}">
                <a16:creationId xmlns:a16="http://schemas.microsoft.com/office/drawing/2014/main" id="{9FD26AEE-CD36-BD17-0C12-07AD6C63B805}"/>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8" name="Freeform 2">
            <a:extLst>
              <a:ext uri="{FF2B5EF4-FFF2-40B4-BE49-F238E27FC236}">
                <a16:creationId xmlns:a16="http://schemas.microsoft.com/office/drawing/2014/main" id="{D69ACF79-F39D-636F-C7EA-08B6F55FBC12}"/>
              </a:ext>
            </a:extLst>
          </p:cNvPr>
          <p:cNvSpPr/>
          <p:nvPr/>
        </p:nvSpPr>
        <p:spPr>
          <a:xfrm rot="19701678">
            <a:off x="-3287716" y="-366202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1485834" y="3292367"/>
            <a:ext cx="5687741" cy="5512210"/>
          </a:xfrm>
          <a:custGeom>
            <a:avLst/>
            <a:gdLst/>
            <a:ahLst/>
            <a:cxnLst/>
            <a:rect l="l" t="t" r="r" b="b"/>
            <a:pathLst>
              <a:path w="5687741" h="5512210">
                <a:moveTo>
                  <a:pt x="0" y="0"/>
                </a:moveTo>
                <a:lnTo>
                  <a:pt x="5687741" y="0"/>
                </a:lnTo>
                <a:lnTo>
                  <a:pt x="5687741" y="5512210"/>
                </a:lnTo>
                <a:lnTo>
                  <a:pt x="0" y="5512210"/>
                </a:lnTo>
                <a:lnTo>
                  <a:pt x="0" y="0"/>
                </a:lnTo>
                <a:close/>
              </a:path>
            </a:pathLst>
          </a:custGeom>
          <a:blipFill>
            <a:blip r:embed="rId2"/>
            <a:stretch>
              <a:fillRect t="-2817" b="-367"/>
            </a:stretch>
          </a:blipFill>
        </p:spPr>
        <p:txBody>
          <a:bodyPr/>
          <a:lstStyle/>
          <a:p>
            <a:endParaRPr lang="en-US"/>
          </a:p>
        </p:txBody>
      </p:sp>
      <p:sp>
        <p:nvSpPr>
          <p:cNvPr id="6" name="TextBox 6"/>
          <p:cNvSpPr txBox="1"/>
          <p:nvPr/>
        </p:nvSpPr>
        <p:spPr>
          <a:xfrm>
            <a:off x="2102257" y="3235217"/>
            <a:ext cx="8305055" cy="6424930"/>
          </a:xfrm>
          <a:prstGeom prst="rect">
            <a:avLst/>
          </a:prstGeom>
        </p:spPr>
        <p:txBody>
          <a:bodyPr lIns="0" tIns="0" rIns="0" bIns="0" rtlCol="0" anchor="t">
            <a:spAutoFit/>
          </a:bodyPr>
          <a:lstStyle/>
          <a:p>
            <a:pPr algn="l">
              <a:lnSpc>
                <a:spcPts val="3920"/>
              </a:lnSpc>
            </a:pPr>
            <a:r>
              <a:rPr lang="en-US" sz="2800">
                <a:solidFill>
                  <a:srgbClr val="000000"/>
                </a:solidFill>
                <a:latin typeface="Now"/>
              </a:rPr>
              <a:t>Skelly is a game that uses brain signals (EEG) using electrodes attached to the scalp to create a fun and engaging gaming experience. It’s a type of brain-computer interface (BCI) application, which is a technology that allows users to communicate or control devices or applications with their thoughts. so it can be used for rehabilitation purposes, as it provides feedback, motivation, and stimulation to users who need to improve their abilities or recover from brain injuries, In a number of levels graded in difficulty</a:t>
            </a:r>
          </a:p>
          <a:p>
            <a:pPr algn="l">
              <a:lnSpc>
                <a:spcPts val="3920"/>
              </a:lnSpc>
              <a:spcBef>
                <a:spcPct val="0"/>
              </a:spcBef>
            </a:pPr>
            <a:endParaRPr lang="en-US" sz="2800">
              <a:solidFill>
                <a:srgbClr val="000000"/>
              </a:solidFill>
              <a:latin typeface="Now"/>
            </a:endParaRPr>
          </a:p>
        </p:txBody>
      </p:sp>
      <p:sp>
        <p:nvSpPr>
          <p:cNvPr id="7" name="TextBox 7"/>
          <p:cNvSpPr txBox="1"/>
          <p:nvPr/>
        </p:nvSpPr>
        <p:spPr>
          <a:xfrm>
            <a:off x="1465852" y="2092192"/>
            <a:ext cx="5696948" cy="887095"/>
          </a:xfrm>
          <a:prstGeom prst="rect">
            <a:avLst/>
          </a:prstGeom>
        </p:spPr>
        <p:txBody>
          <a:bodyPr wrap="square" lIns="0" tIns="0" rIns="0" bIns="0" rtlCol="0" anchor="t">
            <a:spAutoFit/>
          </a:bodyPr>
          <a:lstStyle/>
          <a:p>
            <a:pPr marL="0" lvl="0" indent="0" algn="ctr">
              <a:lnSpc>
                <a:spcPts val="7279"/>
              </a:lnSpc>
              <a:spcBef>
                <a:spcPct val="0"/>
              </a:spcBef>
            </a:pPr>
            <a:r>
              <a:rPr lang="en-US" sz="5199" dirty="0">
                <a:solidFill>
                  <a:srgbClr val="000000"/>
                </a:solidFill>
                <a:latin typeface="Canva Sans Bold"/>
              </a:rPr>
              <a:t>What is Skelly?</a:t>
            </a:r>
          </a:p>
        </p:txBody>
      </p:sp>
      <p:sp>
        <p:nvSpPr>
          <p:cNvPr id="8" name="Freeform 8"/>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611241" y="203264"/>
            <a:ext cx="8937546"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a:rPr>
              <a:t>Team Members </a:t>
            </a:r>
          </a:p>
        </p:txBody>
      </p:sp>
      <p:sp>
        <p:nvSpPr>
          <p:cNvPr id="5" name="TextBox 5"/>
          <p:cNvSpPr txBox="1"/>
          <p:nvPr/>
        </p:nvSpPr>
        <p:spPr>
          <a:xfrm>
            <a:off x="4083299" y="2500547"/>
            <a:ext cx="5136901" cy="673261"/>
          </a:xfrm>
          <a:prstGeom prst="rect">
            <a:avLst/>
          </a:prstGeom>
        </p:spPr>
        <p:txBody>
          <a:bodyPr wrap="square" lIns="0" tIns="0" rIns="0" bIns="0" rtlCol="0" anchor="t">
            <a:spAutoFit/>
          </a:bodyPr>
          <a:lstStyle/>
          <a:p>
            <a:pPr algn="ctr">
              <a:lnSpc>
                <a:spcPts val="5552"/>
              </a:lnSpc>
              <a:spcBef>
                <a:spcPct val="0"/>
              </a:spcBef>
            </a:pPr>
            <a:r>
              <a:rPr lang="en-US" sz="3559" dirty="0">
                <a:solidFill>
                  <a:srgbClr val="000000"/>
                </a:solidFill>
                <a:latin typeface="Now"/>
              </a:rPr>
              <a:t>Ahmed </a:t>
            </a:r>
            <a:r>
              <a:rPr lang="en-US" sz="3559" dirty="0" err="1">
                <a:solidFill>
                  <a:srgbClr val="000000"/>
                </a:solidFill>
                <a:latin typeface="Now"/>
              </a:rPr>
              <a:t>Awad</a:t>
            </a:r>
            <a:r>
              <a:rPr lang="en-US" sz="3559" dirty="0">
                <a:solidFill>
                  <a:srgbClr val="000000"/>
                </a:solidFill>
                <a:latin typeface="Now"/>
              </a:rPr>
              <a:t> Sayed</a:t>
            </a:r>
          </a:p>
        </p:txBody>
      </p:sp>
      <p:grpSp>
        <p:nvGrpSpPr>
          <p:cNvPr id="6" name="Group 6"/>
          <p:cNvGrpSpPr/>
          <p:nvPr/>
        </p:nvGrpSpPr>
        <p:grpSpPr>
          <a:xfrm>
            <a:off x="3179892" y="7896712"/>
            <a:ext cx="505069" cy="50506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2939"/>
                </a:lnSpc>
              </a:pPr>
              <a:endParaRPr/>
            </a:p>
          </p:txBody>
        </p:sp>
      </p:grpSp>
      <p:sp>
        <p:nvSpPr>
          <p:cNvPr id="9" name="TextBox 9"/>
          <p:cNvSpPr txBox="1"/>
          <p:nvPr/>
        </p:nvSpPr>
        <p:spPr>
          <a:xfrm>
            <a:off x="4058475" y="3561048"/>
            <a:ext cx="6424793" cy="673260"/>
          </a:xfrm>
          <a:prstGeom prst="rect">
            <a:avLst/>
          </a:prstGeom>
        </p:spPr>
        <p:txBody>
          <a:bodyPr wrap="square" lIns="0" tIns="0" rIns="0" bIns="0" rtlCol="0" anchor="t">
            <a:spAutoFit/>
          </a:bodyPr>
          <a:lstStyle/>
          <a:p>
            <a:pPr algn="ctr">
              <a:lnSpc>
                <a:spcPts val="5552"/>
              </a:lnSpc>
              <a:spcBef>
                <a:spcPct val="0"/>
              </a:spcBef>
            </a:pPr>
            <a:r>
              <a:rPr lang="en-US" sz="3559" dirty="0">
                <a:solidFill>
                  <a:srgbClr val="000000"/>
                </a:solidFill>
                <a:latin typeface="Now"/>
              </a:rPr>
              <a:t>Abdelrahman Emam </a:t>
            </a:r>
            <a:r>
              <a:rPr lang="en-US" sz="3559" dirty="0" err="1">
                <a:solidFill>
                  <a:srgbClr val="000000"/>
                </a:solidFill>
                <a:latin typeface="Now"/>
              </a:rPr>
              <a:t>Fadl</a:t>
            </a:r>
            <a:endParaRPr lang="en-US" sz="3559" dirty="0">
              <a:solidFill>
                <a:srgbClr val="000000"/>
              </a:solidFill>
              <a:latin typeface="Now"/>
            </a:endParaRPr>
          </a:p>
        </p:txBody>
      </p:sp>
      <p:sp>
        <p:nvSpPr>
          <p:cNvPr id="10" name="TextBox 10"/>
          <p:cNvSpPr txBox="1"/>
          <p:nvPr/>
        </p:nvSpPr>
        <p:spPr>
          <a:xfrm>
            <a:off x="4085085" y="4521679"/>
            <a:ext cx="5135115" cy="673261"/>
          </a:xfrm>
          <a:prstGeom prst="rect">
            <a:avLst/>
          </a:prstGeom>
        </p:spPr>
        <p:txBody>
          <a:bodyPr wrap="square" lIns="0" tIns="0" rIns="0" bIns="0" rtlCol="0" anchor="t">
            <a:spAutoFit/>
          </a:bodyPr>
          <a:lstStyle/>
          <a:p>
            <a:pPr algn="ctr">
              <a:lnSpc>
                <a:spcPts val="5552"/>
              </a:lnSpc>
              <a:spcBef>
                <a:spcPct val="0"/>
              </a:spcBef>
            </a:pPr>
            <a:r>
              <a:rPr lang="en-US" sz="3559" dirty="0">
                <a:solidFill>
                  <a:srgbClr val="000000"/>
                </a:solidFill>
                <a:latin typeface="Now"/>
              </a:rPr>
              <a:t>Caroline Atta Samy</a:t>
            </a:r>
          </a:p>
        </p:txBody>
      </p:sp>
      <p:sp>
        <p:nvSpPr>
          <p:cNvPr id="11" name="TextBox 11"/>
          <p:cNvSpPr txBox="1"/>
          <p:nvPr/>
        </p:nvSpPr>
        <p:spPr>
          <a:xfrm>
            <a:off x="4054369" y="6655933"/>
            <a:ext cx="6871229" cy="673260"/>
          </a:xfrm>
          <a:prstGeom prst="rect">
            <a:avLst/>
          </a:prstGeom>
        </p:spPr>
        <p:txBody>
          <a:bodyPr wrap="square" lIns="0" tIns="0" rIns="0" bIns="0" rtlCol="0" anchor="t">
            <a:spAutoFit/>
          </a:bodyPr>
          <a:lstStyle/>
          <a:p>
            <a:pPr algn="ctr">
              <a:lnSpc>
                <a:spcPts val="5552"/>
              </a:lnSpc>
              <a:spcBef>
                <a:spcPct val="0"/>
              </a:spcBef>
            </a:pPr>
            <a:r>
              <a:rPr lang="en-US" sz="3559" dirty="0">
                <a:solidFill>
                  <a:srgbClr val="000000"/>
                </a:solidFill>
                <a:latin typeface="Now"/>
              </a:rPr>
              <a:t>Mohamed </a:t>
            </a:r>
            <a:r>
              <a:rPr lang="en-US" sz="3559" dirty="0" err="1">
                <a:solidFill>
                  <a:srgbClr val="000000"/>
                </a:solidFill>
                <a:latin typeface="Now"/>
              </a:rPr>
              <a:t>Mohamed</a:t>
            </a:r>
            <a:r>
              <a:rPr lang="en-US" sz="3559" dirty="0">
                <a:solidFill>
                  <a:srgbClr val="000000"/>
                </a:solidFill>
                <a:latin typeface="Now"/>
              </a:rPr>
              <a:t> </a:t>
            </a:r>
            <a:r>
              <a:rPr lang="en-US" sz="3559" dirty="0" err="1">
                <a:solidFill>
                  <a:srgbClr val="000000"/>
                </a:solidFill>
                <a:latin typeface="Now"/>
              </a:rPr>
              <a:t>Khalefa</a:t>
            </a:r>
            <a:endParaRPr lang="en-US" sz="3559" dirty="0">
              <a:solidFill>
                <a:srgbClr val="000000"/>
              </a:solidFill>
              <a:latin typeface="Now"/>
            </a:endParaRPr>
          </a:p>
        </p:txBody>
      </p:sp>
      <p:sp>
        <p:nvSpPr>
          <p:cNvPr id="12" name="TextBox 12"/>
          <p:cNvSpPr txBox="1"/>
          <p:nvPr/>
        </p:nvSpPr>
        <p:spPr>
          <a:xfrm>
            <a:off x="4054369" y="7735847"/>
            <a:ext cx="6871229" cy="665934"/>
          </a:xfrm>
          <a:prstGeom prst="rect">
            <a:avLst/>
          </a:prstGeom>
        </p:spPr>
        <p:txBody>
          <a:bodyPr lIns="0" tIns="0" rIns="0" bIns="0" rtlCol="0" anchor="t">
            <a:spAutoFit/>
          </a:bodyPr>
          <a:lstStyle/>
          <a:p>
            <a:pPr algn="ctr">
              <a:lnSpc>
                <a:spcPts val="5552"/>
              </a:lnSpc>
              <a:spcBef>
                <a:spcPct val="0"/>
              </a:spcBef>
            </a:pPr>
            <a:r>
              <a:rPr lang="en-US" sz="3559" dirty="0">
                <a:solidFill>
                  <a:srgbClr val="000000"/>
                </a:solidFill>
                <a:latin typeface="Now"/>
              </a:rPr>
              <a:t>Mohammed Abdelraouf Ahmed </a:t>
            </a:r>
          </a:p>
        </p:txBody>
      </p:sp>
      <p:sp>
        <p:nvSpPr>
          <p:cNvPr id="13" name="TextBox 13"/>
          <p:cNvSpPr txBox="1"/>
          <p:nvPr/>
        </p:nvSpPr>
        <p:spPr>
          <a:xfrm>
            <a:off x="4144080" y="5589949"/>
            <a:ext cx="5304719" cy="673261"/>
          </a:xfrm>
          <a:prstGeom prst="rect">
            <a:avLst/>
          </a:prstGeom>
        </p:spPr>
        <p:txBody>
          <a:bodyPr wrap="square" lIns="0" tIns="0" rIns="0" bIns="0" rtlCol="0" anchor="t">
            <a:spAutoFit/>
          </a:bodyPr>
          <a:lstStyle/>
          <a:p>
            <a:pPr algn="ctr">
              <a:lnSpc>
                <a:spcPts val="5552"/>
              </a:lnSpc>
              <a:spcBef>
                <a:spcPct val="0"/>
              </a:spcBef>
            </a:pPr>
            <a:r>
              <a:rPr lang="en-US" sz="3559" dirty="0" err="1">
                <a:solidFill>
                  <a:srgbClr val="000000"/>
                </a:solidFill>
                <a:latin typeface="Now"/>
              </a:rPr>
              <a:t>Ezz</a:t>
            </a:r>
            <a:r>
              <a:rPr lang="en-US" sz="3559" dirty="0">
                <a:solidFill>
                  <a:srgbClr val="000000"/>
                </a:solidFill>
                <a:latin typeface="Now"/>
              </a:rPr>
              <a:t> Khalil Abdel-</a:t>
            </a:r>
            <a:r>
              <a:rPr lang="en-US" sz="3559" dirty="0" err="1">
                <a:solidFill>
                  <a:srgbClr val="000000"/>
                </a:solidFill>
                <a:latin typeface="Now"/>
              </a:rPr>
              <a:t>halim</a:t>
            </a:r>
            <a:endParaRPr lang="en-US" sz="3559" dirty="0">
              <a:solidFill>
                <a:srgbClr val="000000"/>
              </a:solidFill>
              <a:latin typeface="Now"/>
            </a:endParaRPr>
          </a:p>
        </p:txBody>
      </p:sp>
      <p:grpSp>
        <p:nvGrpSpPr>
          <p:cNvPr id="14" name="Group 14"/>
          <p:cNvGrpSpPr/>
          <p:nvPr/>
        </p:nvGrpSpPr>
        <p:grpSpPr>
          <a:xfrm>
            <a:off x="3179892" y="3703393"/>
            <a:ext cx="505069" cy="50506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6" name="TextBox 16"/>
            <p:cNvSpPr txBox="1"/>
            <p:nvPr/>
          </p:nvSpPr>
          <p:spPr>
            <a:xfrm>
              <a:off x="76200" y="28575"/>
              <a:ext cx="660400" cy="708025"/>
            </a:xfrm>
            <a:prstGeom prst="rect">
              <a:avLst/>
            </a:prstGeom>
          </p:spPr>
          <p:txBody>
            <a:bodyPr lIns="50800" tIns="50800" rIns="50800" bIns="50800" rtlCol="0" anchor="ctr"/>
            <a:lstStyle/>
            <a:p>
              <a:pPr algn="ctr">
                <a:lnSpc>
                  <a:spcPts val="2939"/>
                </a:lnSpc>
              </a:pPr>
              <a:endParaRPr/>
            </a:p>
          </p:txBody>
        </p:sp>
      </p:grpSp>
      <p:grpSp>
        <p:nvGrpSpPr>
          <p:cNvPr id="17" name="Group 17"/>
          <p:cNvGrpSpPr/>
          <p:nvPr/>
        </p:nvGrpSpPr>
        <p:grpSpPr>
          <a:xfrm>
            <a:off x="3179892" y="4638431"/>
            <a:ext cx="505069" cy="50506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9" name="TextBox 19"/>
            <p:cNvSpPr txBox="1"/>
            <p:nvPr/>
          </p:nvSpPr>
          <p:spPr>
            <a:xfrm>
              <a:off x="76200" y="28575"/>
              <a:ext cx="660400" cy="708025"/>
            </a:xfrm>
            <a:prstGeom prst="rect">
              <a:avLst/>
            </a:prstGeom>
          </p:spPr>
          <p:txBody>
            <a:bodyPr lIns="50800" tIns="50800" rIns="50800" bIns="50800" rtlCol="0" anchor="ctr"/>
            <a:lstStyle/>
            <a:p>
              <a:pPr algn="ctr">
                <a:lnSpc>
                  <a:spcPts val="2939"/>
                </a:lnSpc>
              </a:pPr>
              <a:endParaRPr/>
            </a:p>
          </p:txBody>
        </p:sp>
      </p:grpSp>
      <p:grpSp>
        <p:nvGrpSpPr>
          <p:cNvPr id="20" name="Group 20"/>
          <p:cNvGrpSpPr/>
          <p:nvPr/>
        </p:nvGrpSpPr>
        <p:grpSpPr>
          <a:xfrm>
            <a:off x="3179892" y="2621535"/>
            <a:ext cx="505069" cy="50506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2939"/>
                </a:lnSpc>
              </a:pPr>
              <a:endParaRPr/>
            </a:p>
          </p:txBody>
        </p:sp>
      </p:grpSp>
      <p:grpSp>
        <p:nvGrpSpPr>
          <p:cNvPr id="23" name="Group 23"/>
          <p:cNvGrpSpPr/>
          <p:nvPr/>
        </p:nvGrpSpPr>
        <p:grpSpPr>
          <a:xfrm>
            <a:off x="3179892" y="5724525"/>
            <a:ext cx="505069" cy="50506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2939"/>
                </a:lnSpc>
              </a:pPr>
              <a:endParaRPr/>
            </a:p>
          </p:txBody>
        </p:sp>
      </p:grpSp>
      <p:grpSp>
        <p:nvGrpSpPr>
          <p:cNvPr id="26" name="Group 26"/>
          <p:cNvGrpSpPr/>
          <p:nvPr/>
        </p:nvGrpSpPr>
        <p:grpSpPr>
          <a:xfrm>
            <a:off x="3179892" y="6810619"/>
            <a:ext cx="505069" cy="505069"/>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28" name="TextBox 28"/>
            <p:cNvSpPr txBox="1"/>
            <p:nvPr/>
          </p:nvSpPr>
          <p:spPr>
            <a:xfrm>
              <a:off x="76200" y="28575"/>
              <a:ext cx="660400" cy="708025"/>
            </a:xfrm>
            <a:prstGeom prst="rect">
              <a:avLst/>
            </a:prstGeom>
          </p:spPr>
          <p:txBody>
            <a:bodyPr lIns="50800" tIns="50800" rIns="50800" bIns="50800" rtlCol="0" anchor="ctr"/>
            <a:lstStyle/>
            <a:p>
              <a:pPr algn="ctr">
                <a:lnSpc>
                  <a:spcPts val="2939"/>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5386359" y="4274503"/>
            <a:ext cx="6272093"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Motivation</a:t>
            </a:r>
          </a:p>
        </p:txBody>
      </p:sp>
      <p:sp>
        <p:nvSpPr>
          <p:cNvPr id="5" name="Freeform 5"/>
          <p:cNvSpPr/>
          <p:nvPr/>
        </p:nvSpPr>
        <p:spPr>
          <a:xfrm>
            <a:off x="11960227" y="4445953"/>
            <a:ext cx="1373116" cy="1357668"/>
          </a:xfrm>
          <a:custGeom>
            <a:avLst/>
            <a:gdLst/>
            <a:ahLst/>
            <a:cxnLst/>
            <a:rect l="l" t="t" r="r" b="b"/>
            <a:pathLst>
              <a:path w="1373116" h="1357668">
                <a:moveTo>
                  <a:pt x="0" y="0"/>
                </a:moveTo>
                <a:lnTo>
                  <a:pt x="1373116" y="0"/>
                </a:lnTo>
                <a:lnTo>
                  <a:pt x="1373116" y="1357668"/>
                </a:lnTo>
                <a:lnTo>
                  <a:pt x="0" y="1357668"/>
                </a:lnTo>
                <a:lnTo>
                  <a:pt x="0" y="0"/>
                </a:lnTo>
                <a:close/>
              </a:path>
            </a:pathLst>
          </a:custGeom>
          <a:blipFill>
            <a:blip r:embed="rId2"/>
            <a:stretch>
              <a:fillRect/>
            </a:stretch>
          </a:blipFill>
        </p:spPr>
        <p:txBody>
          <a:bodyPr/>
          <a:lstStyle/>
          <a:p>
            <a:endParaRPr lang="en-US"/>
          </a:p>
        </p:txBody>
      </p:sp>
      <p:sp>
        <p:nvSpPr>
          <p:cNvPr id="6" name="Freeform 2">
            <a:extLst>
              <a:ext uri="{FF2B5EF4-FFF2-40B4-BE49-F238E27FC236}">
                <a16:creationId xmlns:a16="http://schemas.microsoft.com/office/drawing/2014/main" id="{CF950FD6-A481-8479-2201-DB77008B044C}"/>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US"/>
          </a:p>
        </p:txBody>
      </p:sp>
      <p:sp>
        <p:nvSpPr>
          <p:cNvPr id="7" name="Freeform 2">
            <a:extLst>
              <a:ext uri="{FF2B5EF4-FFF2-40B4-BE49-F238E27FC236}">
                <a16:creationId xmlns:a16="http://schemas.microsoft.com/office/drawing/2014/main" id="{BAF5DD04-25E5-2443-0B58-800AAD936C40}"/>
              </a:ext>
            </a:extLst>
          </p:cNvPr>
          <p:cNvSpPr/>
          <p:nvPr/>
        </p:nvSpPr>
        <p:spPr>
          <a:xfrm rot="19701678">
            <a:off x="-3287716" y="-366202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2451912"/>
            <a:ext cx="16384029" cy="298831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Now"/>
              </a:rPr>
              <a:t>There are </a:t>
            </a:r>
            <a:r>
              <a:rPr lang="en-US" sz="2800">
                <a:solidFill>
                  <a:srgbClr val="000000"/>
                </a:solidFill>
                <a:latin typeface="Now Bold"/>
              </a:rPr>
              <a:t>1.3</a:t>
            </a:r>
            <a:r>
              <a:rPr lang="en-US" sz="2800">
                <a:solidFill>
                  <a:srgbClr val="000000"/>
                </a:solidFill>
                <a:latin typeface="Now"/>
              </a:rPr>
              <a:t> billion people with disabilities in the world, which is about </a:t>
            </a:r>
            <a:r>
              <a:rPr lang="en-US" sz="2800">
                <a:solidFill>
                  <a:srgbClr val="000000"/>
                </a:solidFill>
                <a:latin typeface="Now Bold"/>
              </a:rPr>
              <a:t>16</a:t>
            </a:r>
            <a:r>
              <a:rPr lang="en-US" sz="2800">
                <a:solidFill>
                  <a:srgbClr val="000000"/>
                </a:solidFill>
                <a:latin typeface="Now"/>
              </a:rPr>
              <a:t>% of the total population. Some of them suffer from brain diseases such as ALS, which usually affects people between </a:t>
            </a:r>
            <a:r>
              <a:rPr lang="en-US" sz="2800">
                <a:solidFill>
                  <a:srgbClr val="000000"/>
                </a:solidFill>
                <a:latin typeface="Now Bold"/>
              </a:rPr>
              <a:t>40</a:t>
            </a:r>
            <a:r>
              <a:rPr lang="en-US" sz="2800">
                <a:solidFill>
                  <a:srgbClr val="000000"/>
                </a:solidFill>
                <a:latin typeface="Now"/>
              </a:rPr>
              <a:t> and </a:t>
            </a:r>
            <a:r>
              <a:rPr lang="en-US" sz="2800">
                <a:solidFill>
                  <a:srgbClr val="000000"/>
                </a:solidFill>
                <a:latin typeface="Now Bold"/>
              </a:rPr>
              <a:t>70</a:t>
            </a:r>
            <a:r>
              <a:rPr lang="en-US" sz="2800">
                <a:solidFill>
                  <a:srgbClr val="000000"/>
                </a:solidFill>
                <a:latin typeface="Now"/>
              </a:rPr>
              <a:t> years old, but can also occur at younger ages. ALS can be classified into two types: sporadic, which accounts for </a:t>
            </a:r>
            <a:r>
              <a:rPr lang="en-US" sz="2800">
                <a:solidFill>
                  <a:srgbClr val="000000"/>
                </a:solidFill>
                <a:latin typeface="Now Bold"/>
              </a:rPr>
              <a:t>90</a:t>
            </a:r>
            <a:r>
              <a:rPr lang="en-US" sz="2800">
                <a:solidFill>
                  <a:srgbClr val="000000"/>
                </a:solidFill>
                <a:latin typeface="Now"/>
              </a:rPr>
              <a:t>-</a:t>
            </a:r>
            <a:r>
              <a:rPr lang="en-US" sz="2800">
                <a:solidFill>
                  <a:srgbClr val="000000"/>
                </a:solidFill>
                <a:latin typeface="Now Bold"/>
              </a:rPr>
              <a:t>95</a:t>
            </a:r>
            <a:r>
              <a:rPr lang="en-US" sz="2800">
                <a:solidFill>
                  <a:srgbClr val="000000"/>
                </a:solidFill>
                <a:latin typeface="Now"/>
              </a:rPr>
              <a:t>% of all cases, and familial, which is inherited and affects a small number of people. ALS causes five deaths per </a:t>
            </a:r>
            <a:r>
              <a:rPr lang="en-US" sz="2800">
                <a:solidFill>
                  <a:srgbClr val="000000"/>
                </a:solidFill>
                <a:latin typeface="Now Bold"/>
              </a:rPr>
              <a:t>100,000</a:t>
            </a:r>
            <a:r>
              <a:rPr lang="en-US" sz="2800">
                <a:solidFill>
                  <a:srgbClr val="000000"/>
                </a:solidFill>
                <a:latin typeface="Now"/>
              </a:rPr>
              <a:t> people aged </a:t>
            </a:r>
            <a:r>
              <a:rPr lang="en-US" sz="2800">
                <a:solidFill>
                  <a:srgbClr val="000000"/>
                </a:solidFill>
                <a:latin typeface="Now Bold"/>
              </a:rPr>
              <a:t>20</a:t>
            </a:r>
            <a:r>
              <a:rPr lang="en-US" sz="2800">
                <a:solidFill>
                  <a:srgbClr val="000000"/>
                </a:solidFill>
                <a:latin typeface="Now"/>
              </a:rPr>
              <a:t> or older. </a:t>
            </a:r>
          </a:p>
        </p:txBody>
      </p:sp>
      <p:sp>
        <p:nvSpPr>
          <p:cNvPr id="7" name="Freeform 7"/>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627758" y="4543464"/>
            <a:ext cx="17032485" cy="2462530"/>
          </a:xfrm>
          <a:prstGeom prst="rect">
            <a:avLst/>
          </a:prstGeom>
        </p:spPr>
        <p:txBody>
          <a:bodyPr lIns="0" tIns="0" rIns="0" bIns="0" rtlCol="0" anchor="t">
            <a:spAutoFit/>
          </a:bodyPr>
          <a:lstStyle/>
          <a:p>
            <a:pPr marL="604523" lvl="1" indent="-302261" algn="l">
              <a:lnSpc>
                <a:spcPts val="3920"/>
              </a:lnSpc>
              <a:buFont typeface="Arial"/>
              <a:buChar char="•"/>
            </a:pPr>
            <a:r>
              <a:rPr lang="en-US" sz="2800" dirty="0">
                <a:solidFill>
                  <a:srgbClr val="000000"/>
                </a:solidFill>
                <a:latin typeface="Now"/>
              </a:rPr>
              <a:t>So this project aims to help people who have disabilities or brain injuries that impair their motor and communication abilities. It uses a type of BCI called MI EEG signal, which can detect the user’s intention from their brain activity when they imagine performing a movement. MI EEG signal can enable the users to control devices, communicate, or restore mobility. The project seeks to enhance the accuracy, variability, and usability of the existing MI EEG systems.</a:t>
            </a:r>
          </a:p>
        </p:txBody>
      </p:sp>
      <p:sp>
        <p:nvSpPr>
          <p:cNvPr id="7" name="Freeform 7"/>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446574" y="4507547"/>
            <a:ext cx="1143000" cy="1333500"/>
          </a:xfrm>
          <a:custGeom>
            <a:avLst/>
            <a:gdLst/>
            <a:ahLst/>
            <a:cxnLst/>
            <a:rect l="l" t="t" r="r" b="b"/>
            <a:pathLst>
              <a:path w="1143000" h="1333500">
                <a:moveTo>
                  <a:pt x="0" y="0"/>
                </a:moveTo>
                <a:lnTo>
                  <a:pt x="1143000" y="0"/>
                </a:lnTo>
                <a:lnTo>
                  <a:pt x="1143000" y="1333500"/>
                </a:lnTo>
                <a:lnTo>
                  <a:pt x="0" y="1333500"/>
                </a:lnTo>
                <a:lnTo>
                  <a:pt x="0" y="0"/>
                </a:lnTo>
                <a:close/>
              </a:path>
            </a:pathLst>
          </a:custGeom>
          <a:blipFill>
            <a:blip r:embed="rId2"/>
            <a:stretch>
              <a:fillRect r="-16666"/>
            </a:stretch>
          </a:blipFill>
          <a:ln cap="sq">
            <a:noFill/>
            <a:prstDash val="solid"/>
            <a:miter/>
          </a:ln>
        </p:spPr>
        <p:txBody>
          <a:bodyPr/>
          <a:lstStyle/>
          <a:p>
            <a:endParaRPr lang="en-US"/>
          </a:p>
        </p:txBody>
      </p:sp>
      <p:sp>
        <p:nvSpPr>
          <p:cNvPr id="5" name="TextBox 5"/>
          <p:cNvSpPr txBox="1"/>
          <p:nvPr/>
        </p:nvSpPr>
        <p:spPr>
          <a:xfrm>
            <a:off x="5761167" y="4274503"/>
            <a:ext cx="5522476"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Objective</a:t>
            </a:r>
          </a:p>
        </p:txBody>
      </p:sp>
      <p:sp>
        <p:nvSpPr>
          <p:cNvPr id="6" name="Freeform 2">
            <a:extLst>
              <a:ext uri="{FF2B5EF4-FFF2-40B4-BE49-F238E27FC236}">
                <a16:creationId xmlns:a16="http://schemas.microsoft.com/office/drawing/2014/main" id="{F8F9F327-2B4A-5DF0-96DD-27A32485F8FC}"/>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US"/>
          </a:p>
        </p:txBody>
      </p:sp>
      <p:sp>
        <p:nvSpPr>
          <p:cNvPr id="7" name="Freeform 2">
            <a:extLst>
              <a:ext uri="{FF2B5EF4-FFF2-40B4-BE49-F238E27FC236}">
                <a16:creationId xmlns:a16="http://schemas.microsoft.com/office/drawing/2014/main" id="{0B58973F-FAB1-7778-E3E4-79234924784E}"/>
              </a:ext>
            </a:extLst>
          </p:cNvPr>
          <p:cNvSpPr/>
          <p:nvPr/>
        </p:nvSpPr>
        <p:spPr>
          <a:xfrm rot="19701678">
            <a:off x="-3287716" y="-366202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850596" y="3458210"/>
            <a:ext cx="11560604" cy="2371090"/>
          </a:xfrm>
          <a:prstGeom prst="rect">
            <a:avLst/>
          </a:prstGeom>
        </p:spPr>
        <p:txBody>
          <a:bodyPr lIns="0" tIns="0" rIns="0" bIns="0" rtlCol="0" anchor="t">
            <a:spAutoFit/>
          </a:bodyPr>
          <a:lstStyle/>
          <a:p>
            <a:pPr algn="l">
              <a:lnSpc>
                <a:spcPts val="4759"/>
              </a:lnSpc>
            </a:pPr>
            <a:r>
              <a:rPr lang="en-US" sz="3399">
                <a:solidFill>
                  <a:srgbClr val="000000"/>
                </a:solidFill>
                <a:latin typeface="Now"/>
              </a:rPr>
              <a:t>Designing a game utilizing Brain-Computer Interface (BCI) technology to aid in the rehabilitation and enjoyment of individuals affected by brain injuries or disabilities.</a:t>
            </a:r>
          </a:p>
        </p:txBody>
      </p:sp>
      <p:grpSp>
        <p:nvGrpSpPr>
          <p:cNvPr id="4" name="Group 4"/>
          <p:cNvGrpSpPr/>
          <p:nvPr/>
        </p:nvGrpSpPr>
        <p:grpSpPr>
          <a:xfrm>
            <a:off x="1155895" y="3515360"/>
            <a:ext cx="505069" cy="50506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2939"/>
                </a:lnSpc>
              </a:pPr>
              <a:endParaRPr/>
            </a:p>
          </p:txBody>
        </p:sp>
      </p:grpSp>
      <p:grpSp>
        <p:nvGrpSpPr>
          <p:cNvPr id="2" name="Group 2">
            <a:extLst>
              <a:ext uri="{FF2B5EF4-FFF2-40B4-BE49-F238E27FC236}">
                <a16:creationId xmlns:a16="http://schemas.microsoft.com/office/drawing/2014/main" id="{3097746B-A62C-20D1-7477-A4E80C801EC4}"/>
              </a:ext>
            </a:extLst>
          </p:cNvPr>
          <p:cNvGrpSpPr/>
          <p:nvPr/>
        </p:nvGrpSpPr>
        <p:grpSpPr>
          <a:xfrm>
            <a:off x="0" y="0"/>
            <a:ext cx="18288000" cy="1874361"/>
            <a:chOff x="0" y="0"/>
            <a:chExt cx="9414331" cy="964887"/>
          </a:xfrm>
        </p:grpSpPr>
        <p:sp>
          <p:nvSpPr>
            <p:cNvPr id="8" name="Freeform 3">
              <a:extLst>
                <a:ext uri="{FF2B5EF4-FFF2-40B4-BE49-F238E27FC236}">
                  <a16:creationId xmlns:a16="http://schemas.microsoft.com/office/drawing/2014/main" id="{EDDD5670-E1C3-25E8-672C-F003A0C41BD8}"/>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9" name="TextBox 4">
              <a:extLst>
                <a:ext uri="{FF2B5EF4-FFF2-40B4-BE49-F238E27FC236}">
                  <a16:creationId xmlns:a16="http://schemas.microsoft.com/office/drawing/2014/main" id="{D2C6156E-F2F8-2574-07BA-15CE9F6E4304}"/>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7">
            <a:extLst>
              <a:ext uri="{FF2B5EF4-FFF2-40B4-BE49-F238E27FC236}">
                <a16:creationId xmlns:a16="http://schemas.microsoft.com/office/drawing/2014/main" id="{AE7BF973-115D-3953-8F8B-C423BC5C6B16}"/>
              </a:ext>
            </a:extLst>
          </p:cNvPr>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11296123" y="4670951"/>
            <a:ext cx="1170096" cy="1170096"/>
          </a:xfrm>
          <a:custGeom>
            <a:avLst/>
            <a:gdLst/>
            <a:ahLst/>
            <a:cxnLst/>
            <a:rect l="l" t="t" r="r" b="b"/>
            <a:pathLst>
              <a:path w="1170096" h="1170096">
                <a:moveTo>
                  <a:pt x="0" y="0"/>
                </a:moveTo>
                <a:lnTo>
                  <a:pt x="1170096" y="0"/>
                </a:lnTo>
                <a:lnTo>
                  <a:pt x="1170096" y="1170096"/>
                </a:lnTo>
                <a:lnTo>
                  <a:pt x="0" y="1170096"/>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6019800" y="4274503"/>
            <a:ext cx="5111293"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Survey</a:t>
            </a:r>
          </a:p>
        </p:txBody>
      </p:sp>
      <p:sp>
        <p:nvSpPr>
          <p:cNvPr id="13" name="Freeform 2">
            <a:extLst>
              <a:ext uri="{FF2B5EF4-FFF2-40B4-BE49-F238E27FC236}">
                <a16:creationId xmlns:a16="http://schemas.microsoft.com/office/drawing/2014/main" id="{13F9FCF9-08CC-020A-B1AB-DD759A32535E}"/>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US"/>
          </a:p>
        </p:txBody>
      </p:sp>
      <p:sp>
        <p:nvSpPr>
          <p:cNvPr id="14" name="Freeform 2">
            <a:extLst>
              <a:ext uri="{FF2B5EF4-FFF2-40B4-BE49-F238E27FC236}">
                <a16:creationId xmlns:a16="http://schemas.microsoft.com/office/drawing/2014/main" id="{778ED152-55DF-4F65-1CDC-58175F2DD300}"/>
              </a:ext>
            </a:extLst>
          </p:cNvPr>
          <p:cNvSpPr/>
          <p:nvPr/>
        </p:nvSpPr>
        <p:spPr>
          <a:xfrm rot="19701678">
            <a:off x="-3287716" y="-366202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rot="-7167278">
            <a:off x="15216280" y="7714137"/>
            <a:ext cx="4398623" cy="4473921"/>
          </a:xfrm>
          <a:custGeom>
            <a:avLst/>
            <a:gdLst/>
            <a:ahLst/>
            <a:cxnLst/>
            <a:rect l="l" t="t" r="r" b="b"/>
            <a:pathLst>
              <a:path w="4398623" h="4473921">
                <a:moveTo>
                  <a:pt x="0" y="0"/>
                </a:moveTo>
                <a:lnTo>
                  <a:pt x="4398623" y="0"/>
                </a:lnTo>
                <a:lnTo>
                  <a:pt x="4398623" y="4473921"/>
                </a:lnTo>
                <a:lnTo>
                  <a:pt x="0" y="4473921"/>
                </a:lnTo>
                <a:lnTo>
                  <a:pt x="0" y="0"/>
                </a:lnTo>
                <a:close/>
              </a:path>
            </a:pathLst>
          </a:custGeom>
          <a:blipFill>
            <a:blip r:embed="rId2"/>
            <a:stretch>
              <a:fillRect l="-1457"/>
            </a:stretch>
          </a:blipFill>
        </p:spPr>
        <p:txBody>
          <a:bodyPr/>
          <a:lstStyle/>
          <a:p>
            <a:endParaRPr lang="en-US"/>
          </a:p>
        </p:txBody>
      </p:sp>
      <p:sp>
        <p:nvSpPr>
          <p:cNvPr id="6" name="Freeform 6"/>
          <p:cNvSpPr/>
          <p:nvPr/>
        </p:nvSpPr>
        <p:spPr>
          <a:xfrm>
            <a:off x="12474966" y="3724230"/>
            <a:ext cx="4137367" cy="4114800"/>
          </a:xfrm>
          <a:custGeom>
            <a:avLst/>
            <a:gdLst/>
            <a:ahLst/>
            <a:cxnLst/>
            <a:rect l="l" t="t" r="r" b="b"/>
            <a:pathLst>
              <a:path w="4137367" h="4114800">
                <a:moveTo>
                  <a:pt x="0" y="0"/>
                </a:moveTo>
                <a:lnTo>
                  <a:pt x="4137367" y="0"/>
                </a:lnTo>
                <a:lnTo>
                  <a:pt x="41373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TextBox 7"/>
          <p:cNvSpPr txBox="1"/>
          <p:nvPr/>
        </p:nvSpPr>
        <p:spPr>
          <a:xfrm>
            <a:off x="1112868" y="3527379"/>
            <a:ext cx="10170382" cy="4050030"/>
          </a:xfrm>
          <a:prstGeom prst="rect">
            <a:avLst/>
          </a:prstGeom>
        </p:spPr>
        <p:txBody>
          <a:bodyPr lIns="0" tIns="0" rIns="0" bIns="0" rtlCol="0" anchor="t">
            <a:spAutoFit/>
          </a:bodyPr>
          <a:lstStyle/>
          <a:p>
            <a:pPr algn="l">
              <a:lnSpc>
                <a:spcPts val="4619"/>
              </a:lnSpc>
            </a:pPr>
            <a:r>
              <a:rPr lang="en-US" sz="3299">
                <a:solidFill>
                  <a:srgbClr val="000000"/>
                </a:solidFill>
                <a:latin typeface="Now"/>
              </a:rPr>
              <a:t>After reviewing about 20 research papers about EEG classification and motor imagery And creating an individual survey for each paper, this comprehensive analysis led to the identification of the BCI competition IV 2A as an ideal choice for the project</a:t>
            </a:r>
          </a:p>
          <a:p>
            <a:pPr algn="l">
              <a:lnSpc>
                <a:spcPts val="4619"/>
              </a:lnSpc>
              <a:spcBef>
                <a:spcPct val="0"/>
              </a:spcBef>
            </a:pPr>
            <a:endParaRPr lang="en-US" sz="3299">
              <a:solidFill>
                <a:srgbClr val="000000"/>
              </a:solidFill>
              <a:latin typeface="Now"/>
            </a:endParaRPr>
          </a:p>
        </p:txBody>
      </p:sp>
      <p:sp>
        <p:nvSpPr>
          <p:cNvPr id="8" name="Freeform 8"/>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5"/>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333793"/>
            <a:ext cx="10378512"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BCI Competition IV 2A Dataset:</a:t>
            </a:r>
          </a:p>
        </p:txBody>
      </p:sp>
      <p:sp>
        <p:nvSpPr>
          <p:cNvPr id="7" name="TextBox 7"/>
          <p:cNvSpPr txBox="1"/>
          <p:nvPr/>
        </p:nvSpPr>
        <p:spPr>
          <a:xfrm>
            <a:off x="1822490" y="3718420"/>
            <a:ext cx="12650425" cy="5371465"/>
          </a:xfrm>
          <a:prstGeom prst="rect">
            <a:avLst/>
          </a:prstGeom>
        </p:spPr>
        <p:txBody>
          <a:bodyPr lIns="0" tIns="0" rIns="0" bIns="0" rtlCol="0" anchor="t">
            <a:spAutoFit/>
          </a:bodyPr>
          <a:lstStyle/>
          <a:p>
            <a:pPr marL="734059" lvl="1" indent="-367030" algn="l">
              <a:lnSpc>
                <a:spcPts val="4759"/>
              </a:lnSpc>
              <a:buFont typeface="Arial"/>
              <a:buChar char="•"/>
            </a:pPr>
            <a:r>
              <a:rPr lang="en-US" sz="3399">
                <a:solidFill>
                  <a:srgbClr val="000000"/>
                </a:solidFill>
                <a:latin typeface="Now"/>
              </a:rPr>
              <a:t>4 classes: Right, Left hand, Both feet, Tongue</a:t>
            </a:r>
          </a:p>
          <a:p>
            <a:pPr marL="734059" lvl="1" indent="-367030" algn="l">
              <a:lnSpc>
                <a:spcPts val="4759"/>
              </a:lnSpc>
              <a:buFont typeface="Arial"/>
              <a:buChar char="•"/>
            </a:pPr>
            <a:r>
              <a:rPr lang="en-US" sz="3399">
                <a:solidFill>
                  <a:srgbClr val="000000"/>
                </a:solidFill>
                <a:latin typeface="Now"/>
              </a:rPr>
              <a:t>Consists of 9 subjects</a:t>
            </a:r>
          </a:p>
          <a:p>
            <a:pPr marL="734059" lvl="1" indent="-367030" algn="l">
              <a:lnSpc>
                <a:spcPts val="4759"/>
              </a:lnSpc>
              <a:buFont typeface="Arial"/>
              <a:buChar char="•"/>
            </a:pPr>
            <a:r>
              <a:rPr lang="en-US" sz="3399">
                <a:solidFill>
                  <a:srgbClr val="000000"/>
                </a:solidFill>
                <a:latin typeface="Now"/>
              </a:rPr>
              <a:t>Each subject was recorded in 2 sessions in different days</a:t>
            </a:r>
          </a:p>
          <a:p>
            <a:pPr marL="734059" lvl="1" indent="-367030" algn="l">
              <a:lnSpc>
                <a:spcPts val="4759"/>
              </a:lnSpc>
              <a:buFont typeface="Arial"/>
              <a:buChar char="•"/>
            </a:pPr>
            <a:r>
              <a:rPr lang="en-US" sz="3399">
                <a:solidFill>
                  <a:srgbClr val="000000"/>
                </a:solidFill>
                <a:latin typeface="Now"/>
              </a:rPr>
              <a:t>Each session has 6 runs, each run has 48 trials which is 12 trials for each class</a:t>
            </a:r>
          </a:p>
          <a:p>
            <a:pPr marL="734059" lvl="1" indent="-367030" algn="l">
              <a:lnSpc>
                <a:spcPts val="4759"/>
              </a:lnSpc>
              <a:buFont typeface="Arial"/>
              <a:buChar char="•"/>
            </a:pPr>
            <a:r>
              <a:rPr lang="en-US" sz="3399">
                <a:solidFill>
                  <a:srgbClr val="000000"/>
                </a:solidFill>
                <a:latin typeface="Now"/>
              </a:rPr>
              <a:t> Cue based (Synchrouns)</a:t>
            </a:r>
          </a:p>
          <a:p>
            <a:pPr marL="734059" lvl="1" indent="-367030" algn="l">
              <a:lnSpc>
                <a:spcPts val="4759"/>
              </a:lnSpc>
              <a:buFont typeface="Arial"/>
              <a:buChar char="•"/>
            </a:pPr>
            <a:r>
              <a:rPr lang="en-US" sz="3399">
                <a:solidFill>
                  <a:srgbClr val="000000"/>
                </a:solidFill>
                <a:latin typeface="Now"/>
              </a:rPr>
              <a:t>Subject dependent</a:t>
            </a:r>
          </a:p>
          <a:p>
            <a:pPr algn="l">
              <a:lnSpc>
                <a:spcPts val="4759"/>
              </a:lnSpc>
            </a:pPr>
            <a:endParaRPr lang="en-US" sz="3399">
              <a:solidFill>
                <a:srgbClr val="000000"/>
              </a:solidFill>
              <a:latin typeface="Now"/>
            </a:endParaRPr>
          </a:p>
          <a:p>
            <a:pPr algn="r" rtl="1">
              <a:lnSpc>
                <a:spcPts val="4759"/>
              </a:lnSpc>
            </a:pPr>
            <a:endParaRPr lang="en-US" sz="3399">
              <a:solidFill>
                <a:srgbClr val="000000"/>
              </a:solidFill>
              <a:latin typeface="Now"/>
            </a:endParaRPr>
          </a:p>
        </p:txBody>
      </p:sp>
      <p:sp>
        <p:nvSpPr>
          <p:cNvPr id="8" name="Freeform 8"/>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453" y="1066800"/>
            <a:ext cx="17773194" cy="1163410"/>
            <a:chOff x="0" y="0"/>
            <a:chExt cx="4681006" cy="306413"/>
          </a:xfrm>
        </p:grpSpPr>
        <p:sp>
          <p:nvSpPr>
            <p:cNvPr id="3" name="Freeform 3"/>
            <p:cNvSpPr/>
            <p:nvPr/>
          </p:nvSpPr>
          <p:spPr>
            <a:xfrm>
              <a:off x="0" y="0"/>
              <a:ext cx="4681006" cy="306413"/>
            </a:xfrm>
            <a:custGeom>
              <a:avLst/>
              <a:gdLst/>
              <a:ahLst/>
              <a:cxnLst/>
              <a:rect l="l" t="t" r="r" b="b"/>
              <a:pathLst>
                <a:path w="4681006" h="306413">
                  <a:moveTo>
                    <a:pt x="0" y="0"/>
                  </a:moveTo>
                  <a:lnTo>
                    <a:pt x="4681006" y="0"/>
                  </a:lnTo>
                  <a:lnTo>
                    <a:pt x="4681006" y="306413"/>
                  </a:lnTo>
                  <a:lnTo>
                    <a:pt x="0" y="306413"/>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4681006" cy="344513"/>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229303" y="1066800"/>
          <a:ext cx="17829394" cy="7411638"/>
        </p:xfrm>
        <a:graphic>
          <a:graphicData uri="http://schemas.openxmlformats.org/drawingml/2006/table">
            <a:tbl>
              <a:tblPr/>
              <a:tblGrid>
                <a:gridCol w="1723498">
                  <a:extLst>
                    <a:ext uri="{9D8B030D-6E8A-4147-A177-3AD203B41FA5}">
                      <a16:colId xmlns:a16="http://schemas.microsoft.com/office/drawing/2014/main" val="20000"/>
                    </a:ext>
                  </a:extLst>
                </a:gridCol>
                <a:gridCol w="2412338">
                  <a:extLst>
                    <a:ext uri="{9D8B030D-6E8A-4147-A177-3AD203B41FA5}">
                      <a16:colId xmlns:a16="http://schemas.microsoft.com/office/drawing/2014/main" val="20001"/>
                    </a:ext>
                  </a:extLst>
                </a:gridCol>
                <a:gridCol w="5957576">
                  <a:extLst>
                    <a:ext uri="{9D8B030D-6E8A-4147-A177-3AD203B41FA5}">
                      <a16:colId xmlns:a16="http://schemas.microsoft.com/office/drawing/2014/main" val="20002"/>
                    </a:ext>
                  </a:extLst>
                </a:gridCol>
                <a:gridCol w="4064283">
                  <a:extLst>
                    <a:ext uri="{9D8B030D-6E8A-4147-A177-3AD203B41FA5}">
                      <a16:colId xmlns:a16="http://schemas.microsoft.com/office/drawing/2014/main" val="20003"/>
                    </a:ext>
                  </a:extLst>
                </a:gridCol>
                <a:gridCol w="3671699">
                  <a:extLst>
                    <a:ext uri="{9D8B030D-6E8A-4147-A177-3AD203B41FA5}">
                      <a16:colId xmlns:a16="http://schemas.microsoft.com/office/drawing/2014/main" val="20004"/>
                    </a:ext>
                  </a:extLst>
                </a:gridCol>
              </a:tblGrid>
              <a:tr h="1161398">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79986">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1"/>
                  </a:ext>
                </a:extLst>
              </a:tr>
              <a:tr h="1454664">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2"/>
                  </a:ext>
                </a:extLst>
              </a:tr>
              <a:tr h="1557795">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57795">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 name="TextBox 6"/>
          <p:cNvSpPr txBox="1"/>
          <p:nvPr/>
        </p:nvSpPr>
        <p:spPr>
          <a:xfrm>
            <a:off x="763487" y="4411411"/>
            <a:ext cx="570071" cy="467629"/>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Now"/>
              </a:rPr>
              <a:t>[</a:t>
            </a:r>
            <a:r>
              <a:rPr lang="en-US" sz="2700" u="sng" dirty="0">
                <a:solidFill>
                  <a:srgbClr val="000000"/>
                </a:solidFill>
                <a:latin typeface="Now"/>
              </a:rPr>
              <a:t>2</a:t>
            </a:r>
            <a:r>
              <a:rPr lang="en-US" sz="2700" dirty="0">
                <a:solidFill>
                  <a:srgbClr val="000000"/>
                </a:solidFill>
                <a:latin typeface="Now"/>
              </a:rPr>
              <a:t>]</a:t>
            </a:r>
          </a:p>
        </p:txBody>
      </p:sp>
      <p:sp>
        <p:nvSpPr>
          <p:cNvPr id="7" name="TextBox 7"/>
          <p:cNvSpPr txBox="1"/>
          <p:nvPr/>
        </p:nvSpPr>
        <p:spPr>
          <a:xfrm>
            <a:off x="4578039" y="4173286"/>
            <a:ext cx="5576317" cy="931545"/>
          </a:xfrm>
          <a:prstGeom prst="rect">
            <a:avLst/>
          </a:prstGeom>
        </p:spPr>
        <p:txBody>
          <a:bodyPr lIns="0" tIns="0" rIns="0" bIns="0" rtlCol="0" anchor="t">
            <a:spAutoFit/>
          </a:bodyPr>
          <a:lstStyle/>
          <a:p>
            <a:pPr algn="l">
              <a:lnSpc>
                <a:spcPts val="3780"/>
              </a:lnSpc>
            </a:pPr>
            <a:r>
              <a:rPr lang="en-US" sz="2700">
                <a:solidFill>
                  <a:srgbClr val="000000"/>
                </a:solidFill>
                <a:latin typeface="Now"/>
              </a:rPr>
              <a:t>Band-pass filter, CSP</a:t>
            </a:r>
          </a:p>
          <a:p>
            <a:pPr algn="l">
              <a:lnSpc>
                <a:spcPts val="3780"/>
              </a:lnSpc>
            </a:pPr>
            <a:r>
              <a:rPr lang="en-US" sz="2700">
                <a:solidFill>
                  <a:srgbClr val="000000"/>
                </a:solidFill>
                <a:latin typeface="Now"/>
              </a:rPr>
              <a:t>,Segmentation, Z-score</a:t>
            </a:r>
          </a:p>
        </p:txBody>
      </p:sp>
      <p:sp>
        <p:nvSpPr>
          <p:cNvPr id="8" name="TextBox 8"/>
          <p:cNvSpPr txBox="1"/>
          <p:nvPr/>
        </p:nvSpPr>
        <p:spPr>
          <a:xfrm>
            <a:off x="10659002" y="4411411"/>
            <a:ext cx="2066398" cy="467629"/>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Now"/>
              </a:rPr>
              <a:t>CNN Model</a:t>
            </a:r>
          </a:p>
        </p:txBody>
      </p:sp>
      <p:sp>
        <p:nvSpPr>
          <p:cNvPr id="9" name="TextBox 9"/>
          <p:cNvSpPr txBox="1"/>
          <p:nvPr/>
        </p:nvSpPr>
        <p:spPr>
          <a:xfrm>
            <a:off x="15550932" y="4385376"/>
            <a:ext cx="1136452" cy="481330"/>
          </a:xfrm>
          <a:prstGeom prst="rect">
            <a:avLst/>
          </a:prstGeom>
        </p:spPr>
        <p:txBody>
          <a:bodyPr lIns="0" tIns="0" rIns="0" bIns="0" rtlCol="0" anchor="t">
            <a:spAutoFit/>
          </a:bodyPr>
          <a:lstStyle/>
          <a:p>
            <a:pPr algn="ctr">
              <a:lnSpc>
                <a:spcPts val="3920"/>
              </a:lnSpc>
            </a:pPr>
            <a:r>
              <a:rPr lang="en-US" sz="2800">
                <a:solidFill>
                  <a:srgbClr val="000000"/>
                </a:solidFill>
                <a:latin typeface="Now"/>
              </a:rPr>
              <a:t>71.25%</a:t>
            </a:r>
          </a:p>
        </p:txBody>
      </p:sp>
      <p:sp>
        <p:nvSpPr>
          <p:cNvPr id="10" name="TextBox 10"/>
          <p:cNvSpPr txBox="1"/>
          <p:nvPr/>
        </p:nvSpPr>
        <p:spPr>
          <a:xfrm>
            <a:off x="743664" y="2823099"/>
            <a:ext cx="570071" cy="467629"/>
          </a:xfrm>
          <a:prstGeom prst="rect">
            <a:avLst/>
          </a:prstGeom>
        </p:spPr>
        <p:txBody>
          <a:bodyPr lIns="0" tIns="0" rIns="0" bIns="0" rtlCol="0" anchor="t">
            <a:spAutoFit/>
          </a:bodyPr>
          <a:lstStyle/>
          <a:p>
            <a:pPr algn="ctr">
              <a:lnSpc>
                <a:spcPts val="3779"/>
              </a:lnSpc>
            </a:pPr>
            <a:r>
              <a:rPr lang="en-US" sz="2700" dirty="0">
                <a:solidFill>
                  <a:srgbClr val="000000"/>
                </a:solidFill>
                <a:latin typeface="Now"/>
              </a:rPr>
              <a:t>[</a:t>
            </a:r>
            <a:r>
              <a:rPr lang="en-US" sz="2700" u="sng" dirty="0">
                <a:solidFill>
                  <a:srgbClr val="000000"/>
                </a:solidFill>
                <a:latin typeface="Now"/>
              </a:rPr>
              <a:t>1</a:t>
            </a:r>
            <a:r>
              <a:rPr lang="en-US" sz="2700" dirty="0">
                <a:solidFill>
                  <a:srgbClr val="000000"/>
                </a:solidFill>
                <a:latin typeface="Now"/>
              </a:rPr>
              <a:t>]</a:t>
            </a:r>
          </a:p>
        </p:txBody>
      </p:sp>
      <p:sp>
        <p:nvSpPr>
          <p:cNvPr id="11" name="TextBox 11"/>
          <p:cNvSpPr txBox="1"/>
          <p:nvPr/>
        </p:nvSpPr>
        <p:spPr>
          <a:xfrm>
            <a:off x="4578039" y="2346850"/>
            <a:ext cx="5602666" cy="1407795"/>
          </a:xfrm>
          <a:prstGeom prst="rect">
            <a:avLst/>
          </a:prstGeom>
        </p:spPr>
        <p:txBody>
          <a:bodyPr lIns="0" tIns="0" rIns="0" bIns="0" rtlCol="0" anchor="t">
            <a:spAutoFit/>
          </a:bodyPr>
          <a:lstStyle/>
          <a:p>
            <a:pPr algn="l">
              <a:lnSpc>
                <a:spcPts val="3780"/>
              </a:lnSpc>
            </a:pPr>
            <a:r>
              <a:rPr lang="en-US" sz="2700" dirty="0">
                <a:solidFill>
                  <a:srgbClr val="000000"/>
                </a:solidFill>
                <a:latin typeface="Now"/>
              </a:rPr>
              <a:t>Band-pass filter, Data augmentation, Converting signals to Freq. domain</a:t>
            </a:r>
          </a:p>
        </p:txBody>
      </p:sp>
      <p:sp>
        <p:nvSpPr>
          <p:cNvPr id="12" name="TextBox 12"/>
          <p:cNvSpPr txBox="1"/>
          <p:nvPr/>
        </p:nvSpPr>
        <p:spPr>
          <a:xfrm>
            <a:off x="10659002" y="2584974"/>
            <a:ext cx="3533096" cy="931545"/>
          </a:xfrm>
          <a:prstGeom prst="rect">
            <a:avLst/>
          </a:prstGeom>
        </p:spPr>
        <p:txBody>
          <a:bodyPr lIns="0" tIns="0" rIns="0" bIns="0" rtlCol="0" anchor="t">
            <a:spAutoFit/>
          </a:bodyPr>
          <a:lstStyle/>
          <a:p>
            <a:pPr algn="l">
              <a:lnSpc>
                <a:spcPts val="3779"/>
              </a:lnSpc>
            </a:pPr>
            <a:r>
              <a:rPr lang="en-US" sz="2700">
                <a:solidFill>
                  <a:srgbClr val="000000"/>
                </a:solidFill>
                <a:latin typeface="Now"/>
              </a:rPr>
              <a:t>Multi-level binary classification</a:t>
            </a:r>
          </a:p>
        </p:txBody>
      </p:sp>
      <p:sp>
        <p:nvSpPr>
          <p:cNvPr id="13" name="TextBox 13"/>
          <p:cNvSpPr txBox="1"/>
          <p:nvPr/>
        </p:nvSpPr>
        <p:spPr>
          <a:xfrm>
            <a:off x="15550932" y="2823099"/>
            <a:ext cx="1365468" cy="467629"/>
          </a:xfrm>
          <a:prstGeom prst="rect">
            <a:avLst/>
          </a:prstGeom>
        </p:spPr>
        <p:txBody>
          <a:bodyPr wrap="square" lIns="0" tIns="0" rIns="0" bIns="0" rtlCol="0" anchor="t">
            <a:spAutoFit/>
          </a:bodyPr>
          <a:lstStyle/>
          <a:p>
            <a:pPr algn="ctr">
              <a:lnSpc>
                <a:spcPts val="3779"/>
              </a:lnSpc>
            </a:pPr>
            <a:r>
              <a:rPr lang="en-US" sz="2700" dirty="0">
                <a:solidFill>
                  <a:srgbClr val="000000"/>
                </a:solidFill>
                <a:latin typeface="Now"/>
              </a:rPr>
              <a:t>87.99%</a:t>
            </a:r>
          </a:p>
        </p:txBody>
      </p:sp>
      <p:sp>
        <p:nvSpPr>
          <p:cNvPr id="14" name="TextBox 14"/>
          <p:cNvSpPr txBox="1"/>
          <p:nvPr/>
        </p:nvSpPr>
        <p:spPr>
          <a:xfrm>
            <a:off x="2632230" y="2823099"/>
            <a:ext cx="1025370" cy="467629"/>
          </a:xfrm>
          <a:prstGeom prst="rect">
            <a:avLst/>
          </a:prstGeom>
        </p:spPr>
        <p:txBody>
          <a:bodyPr wrap="square" lIns="0" tIns="0" rIns="0" bIns="0" rtlCol="0" anchor="t">
            <a:spAutoFit/>
          </a:bodyPr>
          <a:lstStyle/>
          <a:p>
            <a:pPr algn="ctr">
              <a:lnSpc>
                <a:spcPts val="3779"/>
              </a:lnSpc>
            </a:pPr>
            <a:r>
              <a:rPr lang="en-US" sz="2700" dirty="0">
                <a:solidFill>
                  <a:srgbClr val="000000"/>
                </a:solidFill>
                <a:latin typeface="Now"/>
              </a:rPr>
              <a:t>2019</a:t>
            </a:r>
          </a:p>
        </p:txBody>
      </p:sp>
      <p:sp>
        <p:nvSpPr>
          <p:cNvPr id="15" name="TextBox 15"/>
          <p:cNvSpPr txBox="1"/>
          <p:nvPr/>
        </p:nvSpPr>
        <p:spPr>
          <a:xfrm>
            <a:off x="2616693" y="4411411"/>
            <a:ext cx="898446" cy="467629"/>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Now"/>
              </a:rPr>
              <a:t>2021</a:t>
            </a:r>
          </a:p>
        </p:txBody>
      </p:sp>
      <p:sp>
        <p:nvSpPr>
          <p:cNvPr id="16" name="TextBox 16"/>
          <p:cNvSpPr txBox="1"/>
          <p:nvPr/>
        </p:nvSpPr>
        <p:spPr>
          <a:xfrm>
            <a:off x="763488" y="5838256"/>
            <a:ext cx="660559" cy="467629"/>
          </a:xfrm>
          <a:prstGeom prst="rect">
            <a:avLst/>
          </a:prstGeom>
        </p:spPr>
        <p:txBody>
          <a:bodyPr lIns="0" tIns="0" rIns="0" bIns="0" rtlCol="0" anchor="t">
            <a:spAutoFit/>
          </a:bodyPr>
          <a:lstStyle/>
          <a:p>
            <a:pPr algn="ctr">
              <a:lnSpc>
                <a:spcPts val="3780"/>
              </a:lnSpc>
            </a:pPr>
            <a:r>
              <a:rPr lang="en-US" sz="2700" dirty="0">
                <a:solidFill>
                  <a:srgbClr val="000000"/>
                </a:solidFill>
                <a:latin typeface="Now"/>
              </a:rPr>
              <a:t>[</a:t>
            </a:r>
            <a:r>
              <a:rPr lang="en-US" sz="2700" u="sng" dirty="0">
                <a:solidFill>
                  <a:srgbClr val="000000"/>
                </a:solidFill>
                <a:latin typeface="Now"/>
              </a:rPr>
              <a:t>3</a:t>
            </a:r>
            <a:r>
              <a:rPr lang="en-US" sz="2700" dirty="0">
                <a:solidFill>
                  <a:srgbClr val="000000"/>
                </a:solidFill>
                <a:latin typeface="Now"/>
              </a:rPr>
              <a:t>]</a:t>
            </a:r>
          </a:p>
        </p:txBody>
      </p:sp>
      <p:sp>
        <p:nvSpPr>
          <p:cNvPr id="17" name="TextBox 17"/>
          <p:cNvSpPr txBox="1"/>
          <p:nvPr/>
        </p:nvSpPr>
        <p:spPr>
          <a:xfrm>
            <a:off x="2586986" y="5838256"/>
            <a:ext cx="1000332" cy="467629"/>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Now"/>
              </a:rPr>
              <a:t>2020</a:t>
            </a:r>
          </a:p>
        </p:txBody>
      </p:sp>
      <p:sp>
        <p:nvSpPr>
          <p:cNvPr id="18" name="TextBox 18"/>
          <p:cNvSpPr txBox="1"/>
          <p:nvPr/>
        </p:nvSpPr>
        <p:spPr>
          <a:xfrm>
            <a:off x="5451582" y="5713161"/>
            <a:ext cx="3540018"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__________________</a:t>
            </a:r>
          </a:p>
        </p:txBody>
      </p:sp>
      <p:sp>
        <p:nvSpPr>
          <p:cNvPr id="19" name="TextBox 19"/>
          <p:cNvSpPr txBox="1"/>
          <p:nvPr/>
        </p:nvSpPr>
        <p:spPr>
          <a:xfrm>
            <a:off x="10659002" y="5600131"/>
            <a:ext cx="3122236" cy="931545"/>
          </a:xfrm>
          <a:prstGeom prst="rect">
            <a:avLst/>
          </a:prstGeom>
        </p:spPr>
        <p:txBody>
          <a:bodyPr lIns="0" tIns="0" rIns="0" bIns="0" rtlCol="0" anchor="t">
            <a:spAutoFit/>
          </a:bodyPr>
          <a:lstStyle/>
          <a:p>
            <a:pPr algn="ctr">
              <a:lnSpc>
                <a:spcPts val="3780"/>
              </a:lnSpc>
            </a:pPr>
            <a:r>
              <a:rPr lang="en-US" sz="2700">
                <a:solidFill>
                  <a:srgbClr val="000000"/>
                </a:solidFill>
                <a:latin typeface="Now"/>
              </a:rPr>
              <a:t>Deep multi-view feature learning</a:t>
            </a:r>
          </a:p>
        </p:txBody>
      </p:sp>
      <p:sp>
        <p:nvSpPr>
          <p:cNvPr id="20" name="TextBox 20"/>
          <p:cNvSpPr txBox="1"/>
          <p:nvPr/>
        </p:nvSpPr>
        <p:spPr>
          <a:xfrm>
            <a:off x="15036284" y="5775708"/>
            <a:ext cx="2223016" cy="455295"/>
          </a:xfrm>
          <a:prstGeom prst="rect">
            <a:avLst/>
          </a:prstGeom>
        </p:spPr>
        <p:txBody>
          <a:bodyPr lIns="0" tIns="0" rIns="0" bIns="0" rtlCol="0" anchor="t">
            <a:spAutoFit/>
          </a:bodyPr>
          <a:lstStyle/>
          <a:p>
            <a:pPr algn="ctr">
              <a:lnSpc>
                <a:spcPts val="3780"/>
              </a:lnSpc>
            </a:pPr>
            <a:r>
              <a:rPr lang="en-US" sz="2700" dirty="0">
                <a:solidFill>
                  <a:srgbClr val="000000"/>
                </a:solidFill>
                <a:latin typeface="Now"/>
              </a:rPr>
              <a:t> 0.627  78.5%</a:t>
            </a:r>
          </a:p>
        </p:txBody>
      </p:sp>
      <p:sp>
        <p:nvSpPr>
          <p:cNvPr id="21" name="TextBox 21"/>
          <p:cNvSpPr txBox="1"/>
          <p:nvPr/>
        </p:nvSpPr>
        <p:spPr>
          <a:xfrm>
            <a:off x="389112" y="1192274"/>
            <a:ext cx="1409312" cy="941070"/>
          </a:xfrm>
          <a:prstGeom prst="rect">
            <a:avLst/>
          </a:prstGeom>
        </p:spPr>
        <p:txBody>
          <a:bodyPr lIns="0" tIns="0" rIns="0" bIns="0" rtlCol="0" anchor="t">
            <a:spAutoFit/>
          </a:bodyPr>
          <a:lstStyle/>
          <a:p>
            <a:pPr algn="ctr">
              <a:lnSpc>
                <a:spcPts val="3780"/>
              </a:lnSpc>
            </a:pPr>
            <a:r>
              <a:rPr lang="en-US" sz="2700">
                <a:solidFill>
                  <a:srgbClr val="FFFFFF"/>
                </a:solidFill>
                <a:latin typeface="Canva Sans Bold"/>
              </a:rPr>
              <a:t>paper no.</a:t>
            </a:r>
          </a:p>
        </p:txBody>
      </p:sp>
      <p:sp>
        <p:nvSpPr>
          <p:cNvPr id="22" name="TextBox 22"/>
          <p:cNvSpPr txBox="1"/>
          <p:nvPr/>
        </p:nvSpPr>
        <p:spPr>
          <a:xfrm>
            <a:off x="2632230" y="1387520"/>
            <a:ext cx="760214" cy="464820"/>
          </a:xfrm>
          <a:prstGeom prst="rect">
            <a:avLst/>
          </a:prstGeom>
        </p:spPr>
        <p:txBody>
          <a:bodyPr lIns="0" tIns="0" rIns="0" bIns="0" rtlCol="0" anchor="t">
            <a:spAutoFit/>
          </a:bodyPr>
          <a:lstStyle/>
          <a:p>
            <a:pPr algn="ctr">
              <a:lnSpc>
                <a:spcPts val="3780"/>
              </a:lnSpc>
            </a:pPr>
            <a:r>
              <a:rPr lang="en-US" sz="2700">
                <a:solidFill>
                  <a:srgbClr val="FFFFFF"/>
                </a:solidFill>
                <a:latin typeface="Canva Sans Bold"/>
              </a:rPr>
              <a:t>Year</a:t>
            </a:r>
          </a:p>
        </p:txBody>
      </p:sp>
      <p:sp>
        <p:nvSpPr>
          <p:cNvPr id="23" name="TextBox 23"/>
          <p:cNvSpPr txBox="1"/>
          <p:nvPr/>
        </p:nvSpPr>
        <p:spPr>
          <a:xfrm>
            <a:off x="5709720" y="1387520"/>
            <a:ext cx="2826880" cy="464820"/>
          </a:xfrm>
          <a:prstGeom prst="rect">
            <a:avLst/>
          </a:prstGeom>
        </p:spPr>
        <p:txBody>
          <a:bodyPr lIns="0" tIns="0" rIns="0" bIns="0" rtlCol="0" anchor="t">
            <a:spAutoFit/>
          </a:bodyPr>
          <a:lstStyle/>
          <a:p>
            <a:pPr algn="ctr">
              <a:lnSpc>
                <a:spcPts val="3780"/>
              </a:lnSpc>
            </a:pPr>
            <a:r>
              <a:rPr lang="en-US" sz="2700">
                <a:solidFill>
                  <a:srgbClr val="FFFFFF"/>
                </a:solidFill>
                <a:latin typeface="Canva Sans Bold"/>
              </a:rPr>
              <a:t>Pre-processing</a:t>
            </a:r>
          </a:p>
        </p:txBody>
      </p:sp>
      <p:sp>
        <p:nvSpPr>
          <p:cNvPr id="24" name="TextBox 24"/>
          <p:cNvSpPr txBox="1"/>
          <p:nvPr/>
        </p:nvSpPr>
        <p:spPr>
          <a:xfrm>
            <a:off x="11289158" y="1387520"/>
            <a:ext cx="2492080" cy="464820"/>
          </a:xfrm>
          <a:prstGeom prst="rect">
            <a:avLst/>
          </a:prstGeom>
        </p:spPr>
        <p:txBody>
          <a:bodyPr wrap="square" lIns="0" tIns="0" rIns="0" bIns="0" rtlCol="0" anchor="t">
            <a:spAutoFit/>
          </a:bodyPr>
          <a:lstStyle/>
          <a:p>
            <a:pPr algn="ctr">
              <a:lnSpc>
                <a:spcPts val="3780"/>
              </a:lnSpc>
            </a:pPr>
            <a:r>
              <a:rPr lang="en-US" sz="2700" dirty="0">
                <a:solidFill>
                  <a:srgbClr val="FFFFFF"/>
                </a:solidFill>
                <a:latin typeface="Canva Sans Bold"/>
              </a:rPr>
              <a:t>Classification</a:t>
            </a:r>
          </a:p>
        </p:txBody>
      </p:sp>
      <p:sp>
        <p:nvSpPr>
          <p:cNvPr id="25" name="TextBox 25"/>
          <p:cNvSpPr txBox="1"/>
          <p:nvPr/>
        </p:nvSpPr>
        <p:spPr>
          <a:xfrm>
            <a:off x="15175329" y="1387520"/>
            <a:ext cx="1944926" cy="464820"/>
          </a:xfrm>
          <a:prstGeom prst="rect">
            <a:avLst/>
          </a:prstGeom>
        </p:spPr>
        <p:txBody>
          <a:bodyPr lIns="0" tIns="0" rIns="0" bIns="0" rtlCol="0" anchor="t">
            <a:spAutoFit/>
          </a:bodyPr>
          <a:lstStyle/>
          <a:p>
            <a:pPr algn="ctr">
              <a:lnSpc>
                <a:spcPts val="3780"/>
              </a:lnSpc>
            </a:pPr>
            <a:r>
              <a:rPr lang="en-US" sz="2700">
                <a:solidFill>
                  <a:srgbClr val="FFFFFF"/>
                </a:solidFill>
                <a:latin typeface="Canva Sans Bold"/>
              </a:rPr>
              <a:t>Accuracy</a:t>
            </a:r>
          </a:p>
        </p:txBody>
      </p:sp>
      <p:sp>
        <p:nvSpPr>
          <p:cNvPr id="26" name="TextBox 26"/>
          <p:cNvSpPr txBox="1"/>
          <p:nvPr/>
        </p:nvSpPr>
        <p:spPr>
          <a:xfrm>
            <a:off x="763488" y="7480048"/>
            <a:ext cx="649843" cy="467629"/>
          </a:xfrm>
          <a:prstGeom prst="rect">
            <a:avLst/>
          </a:prstGeom>
        </p:spPr>
        <p:txBody>
          <a:bodyPr lIns="0" tIns="0" rIns="0" bIns="0" rtlCol="0" anchor="t">
            <a:spAutoFit/>
          </a:bodyPr>
          <a:lstStyle/>
          <a:p>
            <a:pPr algn="ctr">
              <a:lnSpc>
                <a:spcPts val="3780"/>
              </a:lnSpc>
            </a:pPr>
            <a:r>
              <a:rPr lang="en-US" sz="2700" dirty="0">
                <a:solidFill>
                  <a:srgbClr val="000000"/>
                </a:solidFill>
                <a:latin typeface="Now"/>
              </a:rPr>
              <a:t>[</a:t>
            </a:r>
            <a:r>
              <a:rPr lang="en-US" sz="2700" u="sng" dirty="0">
                <a:solidFill>
                  <a:srgbClr val="000000"/>
                </a:solidFill>
                <a:latin typeface="Now"/>
              </a:rPr>
              <a:t>4</a:t>
            </a:r>
            <a:r>
              <a:rPr lang="en-US" sz="2700" dirty="0">
                <a:solidFill>
                  <a:srgbClr val="000000"/>
                </a:solidFill>
                <a:latin typeface="Now"/>
              </a:rPr>
              <a:t>]</a:t>
            </a:r>
          </a:p>
        </p:txBody>
      </p:sp>
      <p:sp>
        <p:nvSpPr>
          <p:cNvPr id="27" name="TextBox 27"/>
          <p:cNvSpPr txBox="1"/>
          <p:nvPr/>
        </p:nvSpPr>
        <p:spPr>
          <a:xfrm>
            <a:off x="2632230" y="7480048"/>
            <a:ext cx="955088" cy="467629"/>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Now"/>
              </a:rPr>
              <a:t>2023</a:t>
            </a:r>
          </a:p>
        </p:txBody>
      </p:sp>
      <p:sp>
        <p:nvSpPr>
          <p:cNvPr id="28" name="TextBox 28"/>
          <p:cNvSpPr txBox="1"/>
          <p:nvPr/>
        </p:nvSpPr>
        <p:spPr>
          <a:xfrm>
            <a:off x="5451582" y="7407976"/>
            <a:ext cx="3387618" cy="580390"/>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Canva Sans"/>
              </a:rPr>
              <a:t>__________________</a:t>
            </a:r>
          </a:p>
        </p:txBody>
      </p:sp>
      <p:sp>
        <p:nvSpPr>
          <p:cNvPr id="29" name="TextBox 29"/>
          <p:cNvSpPr txBox="1"/>
          <p:nvPr/>
        </p:nvSpPr>
        <p:spPr>
          <a:xfrm>
            <a:off x="11355964" y="7480048"/>
            <a:ext cx="1728311" cy="455295"/>
          </a:xfrm>
          <a:prstGeom prst="rect">
            <a:avLst/>
          </a:prstGeom>
        </p:spPr>
        <p:txBody>
          <a:bodyPr lIns="0" tIns="0" rIns="0" bIns="0" rtlCol="0" anchor="t">
            <a:spAutoFit/>
          </a:bodyPr>
          <a:lstStyle/>
          <a:p>
            <a:pPr algn="ctr">
              <a:lnSpc>
                <a:spcPts val="3780"/>
              </a:lnSpc>
            </a:pPr>
            <a:r>
              <a:rPr lang="en-US" sz="2700">
                <a:solidFill>
                  <a:srgbClr val="000000"/>
                </a:solidFill>
                <a:latin typeface="Now"/>
              </a:rPr>
              <a:t>MSAE-NET</a:t>
            </a:r>
          </a:p>
        </p:txBody>
      </p:sp>
      <p:sp>
        <p:nvSpPr>
          <p:cNvPr id="30" name="TextBox 30"/>
          <p:cNvSpPr txBox="1"/>
          <p:nvPr/>
        </p:nvSpPr>
        <p:spPr>
          <a:xfrm>
            <a:off x="15060811" y="7407976"/>
            <a:ext cx="2198489" cy="455295"/>
          </a:xfrm>
          <a:prstGeom prst="rect">
            <a:avLst/>
          </a:prstGeom>
        </p:spPr>
        <p:txBody>
          <a:bodyPr lIns="0" tIns="0" rIns="0" bIns="0" rtlCol="0" anchor="t">
            <a:spAutoFit/>
          </a:bodyPr>
          <a:lstStyle/>
          <a:p>
            <a:pPr algn="ctr">
              <a:lnSpc>
                <a:spcPts val="3780"/>
              </a:lnSpc>
            </a:pPr>
            <a:r>
              <a:rPr lang="en-US" sz="2700" dirty="0">
                <a:solidFill>
                  <a:srgbClr val="000000"/>
                </a:solidFill>
                <a:latin typeface="Now"/>
              </a:rPr>
              <a:t>69.98–12.15%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9303" y="1580963"/>
            <a:ext cx="17829395" cy="1165267"/>
            <a:chOff x="0" y="0"/>
            <a:chExt cx="4695808" cy="306902"/>
          </a:xfrm>
        </p:grpSpPr>
        <p:sp>
          <p:nvSpPr>
            <p:cNvPr id="3" name="Freeform 3"/>
            <p:cNvSpPr/>
            <p:nvPr/>
          </p:nvSpPr>
          <p:spPr>
            <a:xfrm>
              <a:off x="0" y="0"/>
              <a:ext cx="4695808" cy="306902"/>
            </a:xfrm>
            <a:custGeom>
              <a:avLst/>
              <a:gdLst/>
              <a:ahLst/>
              <a:cxnLst/>
              <a:rect l="l" t="t" r="r" b="b"/>
              <a:pathLst>
                <a:path w="4695808" h="306902">
                  <a:moveTo>
                    <a:pt x="0" y="0"/>
                  </a:moveTo>
                  <a:lnTo>
                    <a:pt x="4695808" y="0"/>
                  </a:lnTo>
                  <a:lnTo>
                    <a:pt x="4695808" y="306902"/>
                  </a:lnTo>
                  <a:lnTo>
                    <a:pt x="0" y="306902"/>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4695808" cy="345002"/>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nvGraphicFramePr>
        <p:xfrm>
          <a:off x="229303" y="1580963"/>
          <a:ext cx="17829394" cy="4759959"/>
        </p:xfrm>
        <a:graphic>
          <a:graphicData uri="http://schemas.openxmlformats.org/drawingml/2006/table">
            <a:tbl>
              <a:tblPr/>
              <a:tblGrid>
                <a:gridCol w="1723498">
                  <a:extLst>
                    <a:ext uri="{9D8B030D-6E8A-4147-A177-3AD203B41FA5}">
                      <a16:colId xmlns:a16="http://schemas.microsoft.com/office/drawing/2014/main" val="20000"/>
                    </a:ext>
                  </a:extLst>
                </a:gridCol>
                <a:gridCol w="2432631">
                  <a:extLst>
                    <a:ext uri="{9D8B030D-6E8A-4147-A177-3AD203B41FA5}">
                      <a16:colId xmlns:a16="http://schemas.microsoft.com/office/drawing/2014/main" val="20001"/>
                    </a:ext>
                  </a:extLst>
                </a:gridCol>
                <a:gridCol w="4567355">
                  <a:extLst>
                    <a:ext uri="{9D8B030D-6E8A-4147-A177-3AD203B41FA5}">
                      <a16:colId xmlns:a16="http://schemas.microsoft.com/office/drawing/2014/main" val="20002"/>
                    </a:ext>
                  </a:extLst>
                </a:gridCol>
                <a:gridCol w="4071030">
                  <a:extLst>
                    <a:ext uri="{9D8B030D-6E8A-4147-A177-3AD203B41FA5}">
                      <a16:colId xmlns:a16="http://schemas.microsoft.com/office/drawing/2014/main" val="20003"/>
                    </a:ext>
                  </a:extLst>
                </a:gridCol>
                <a:gridCol w="5034880">
                  <a:extLst>
                    <a:ext uri="{9D8B030D-6E8A-4147-A177-3AD203B41FA5}">
                      <a16:colId xmlns:a16="http://schemas.microsoft.com/office/drawing/2014/main" val="20004"/>
                    </a:ext>
                  </a:extLst>
                </a:gridCol>
              </a:tblGrid>
              <a:tr h="1164751">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95208">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65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6" name="TextBox 6"/>
          <p:cNvSpPr txBox="1"/>
          <p:nvPr/>
        </p:nvSpPr>
        <p:spPr>
          <a:xfrm>
            <a:off x="324044" y="1664487"/>
            <a:ext cx="1409312" cy="941070"/>
          </a:xfrm>
          <a:prstGeom prst="rect">
            <a:avLst/>
          </a:prstGeom>
        </p:spPr>
        <p:txBody>
          <a:bodyPr lIns="0" tIns="0" rIns="0" bIns="0" rtlCol="0" anchor="t">
            <a:spAutoFit/>
          </a:bodyPr>
          <a:lstStyle/>
          <a:p>
            <a:pPr algn="ctr">
              <a:lnSpc>
                <a:spcPts val="3780"/>
              </a:lnSpc>
            </a:pPr>
            <a:r>
              <a:rPr lang="en-US" sz="2700">
                <a:solidFill>
                  <a:srgbClr val="FFFFFF"/>
                </a:solidFill>
                <a:latin typeface="Canva Sans Bold"/>
              </a:rPr>
              <a:t>paper no.</a:t>
            </a:r>
          </a:p>
        </p:txBody>
      </p:sp>
      <p:sp>
        <p:nvSpPr>
          <p:cNvPr id="7" name="TextBox 7"/>
          <p:cNvSpPr txBox="1"/>
          <p:nvPr/>
        </p:nvSpPr>
        <p:spPr>
          <a:xfrm>
            <a:off x="2530039" y="1903061"/>
            <a:ext cx="760214" cy="464820"/>
          </a:xfrm>
          <a:prstGeom prst="rect">
            <a:avLst/>
          </a:prstGeom>
        </p:spPr>
        <p:txBody>
          <a:bodyPr lIns="0" tIns="0" rIns="0" bIns="0" rtlCol="0" anchor="t">
            <a:spAutoFit/>
          </a:bodyPr>
          <a:lstStyle/>
          <a:p>
            <a:pPr algn="ctr">
              <a:lnSpc>
                <a:spcPts val="3780"/>
              </a:lnSpc>
            </a:pPr>
            <a:r>
              <a:rPr lang="en-US" sz="2700">
                <a:solidFill>
                  <a:srgbClr val="FFFFFF"/>
                </a:solidFill>
                <a:latin typeface="Canva Sans Bold"/>
              </a:rPr>
              <a:t>Year</a:t>
            </a:r>
          </a:p>
        </p:txBody>
      </p:sp>
      <p:sp>
        <p:nvSpPr>
          <p:cNvPr id="8" name="TextBox 8"/>
          <p:cNvSpPr txBox="1"/>
          <p:nvPr/>
        </p:nvSpPr>
        <p:spPr>
          <a:xfrm>
            <a:off x="4963268" y="1903061"/>
            <a:ext cx="3013335" cy="464820"/>
          </a:xfrm>
          <a:prstGeom prst="rect">
            <a:avLst/>
          </a:prstGeom>
        </p:spPr>
        <p:txBody>
          <a:bodyPr lIns="0" tIns="0" rIns="0" bIns="0" rtlCol="0" anchor="t">
            <a:spAutoFit/>
          </a:bodyPr>
          <a:lstStyle/>
          <a:p>
            <a:pPr algn="ctr">
              <a:lnSpc>
                <a:spcPts val="3780"/>
              </a:lnSpc>
            </a:pPr>
            <a:r>
              <a:rPr lang="en-US" sz="2700">
                <a:solidFill>
                  <a:srgbClr val="FFFFFF"/>
                </a:solidFill>
                <a:latin typeface="Canva Sans Bold"/>
              </a:rPr>
              <a:t>Pre-processing</a:t>
            </a:r>
          </a:p>
        </p:txBody>
      </p:sp>
      <p:sp>
        <p:nvSpPr>
          <p:cNvPr id="9" name="TextBox 9"/>
          <p:cNvSpPr txBox="1"/>
          <p:nvPr/>
        </p:nvSpPr>
        <p:spPr>
          <a:xfrm>
            <a:off x="9842269" y="1903061"/>
            <a:ext cx="2687550" cy="464820"/>
          </a:xfrm>
          <a:prstGeom prst="rect">
            <a:avLst/>
          </a:prstGeom>
        </p:spPr>
        <p:txBody>
          <a:bodyPr wrap="square" lIns="0" tIns="0" rIns="0" bIns="0" rtlCol="0" anchor="t">
            <a:spAutoFit/>
          </a:bodyPr>
          <a:lstStyle/>
          <a:p>
            <a:pPr algn="ctr">
              <a:lnSpc>
                <a:spcPts val="3780"/>
              </a:lnSpc>
            </a:pPr>
            <a:r>
              <a:rPr lang="en-US" sz="2700" dirty="0">
                <a:solidFill>
                  <a:srgbClr val="FFFFFF"/>
                </a:solidFill>
                <a:latin typeface="Canva Sans Bold"/>
              </a:rPr>
              <a:t>Classification</a:t>
            </a:r>
          </a:p>
        </p:txBody>
      </p:sp>
      <p:sp>
        <p:nvSpPr>
          <p:cNvPr id="10" name="TextBox 10"/>
          <p:cNvSpPr txBox="1"/>
          <p:nvPr/>
        </p:nvSpPr>
        <p:spPr>
          <a:xfrm>
            <a:off x="14588065" y="1902612"/>
            <a:ext cx="1944926" cy="464820"/>
          </a:xfrm>
          <a:prstGeom prst="rect">
            <a:avLst/>
          </a:prstGeom>
        </p:spPr>
        <p:txBody>
          <a:bodyPr lIns="0" tIns="0" rIns="0" bIns="0" rtlCol="0" anchor="t">
            <a:spAutoFit/>
          </a:bodyPr>
          <a:lstStyle/>
          <a:p>
            <a:pPr algn="l">
              <a:lnSpc>
                <a:spcPts val="3780"/>
              </a:lnSpc>
            </a:pPr>
            <a:r>
              <a:rPr lang="en-US" sz="2700">
                <a:solidFill>
                  <a:srgbClr val="FFFFFF"/>
                </a:solidFill>
                <a:latin typeface="Canva Sans Bold"/>
              </a:rPr>
              <a:t>Accuracy</a:t>
            </a:r>
          </a:p>
        </p:txBody>
      </p:sp>
      <p:sp>
        <p:nvSpPr>
          <p:cNvPr id="11" name="TextBox 11"/>
          <p:cNvSpPr txBox="1"/>
          <p:nvPr/>
        </p:nvSpPr>
        <p:spPr>
          <a:xfrm>
            <a:off x="743188" y="3118417"/>
            <a:ext cx="571024" cy="467629"/>
          </a:xfrm>
          <a:prstGeom prst="rect">
            <a:avLst/>
          </a:prstGeom>
        </p:spPr>
        <p:txBody>
          <a:bodyPr lIns="0" tIns="0" rIns="0" bIns="0" rtlCol="0" anchor="t">
            <a:spAutoFit/>
          </a:bodyPr>
          <a:lstStyle/>
          <a:p>
            <a:pPr algn="ctr">
              <a:lnSpc>
                <a:spcPts val="3780"/>
              </a:lnSpc>
            </a:pPr>
            <a:r>
              <a:rPr lang="en-US" sz="2700" dirty="0">
                <a:solidFill>
                  <a:srgbClr val="000000"/>
                </a:solidFill>
                <a:latin typeface="Now"/>
              </a:rPr>
              <a:t>[</a:t>
            </a:r>
            <a:r>
              <a:rPr lang="en-US" sz="2700" u="sng" dirty="0">
                <a:solidFill>
                  <a:srgbClr val="000000"/>
                </a:solidFill>
                <a:latin typeface="Now"/>
              </a:rPr>
              <a:t>5</a:t>
            </a:r>
            <a:r>
              <a:rPr lang="en-US" sz="2700" dirty="0">
                <a:solidFill>
                  <a:srgbClr val="000000"/>
                </a:solidFill>
                <a:latin typeface="Now"/>
              </a:rPr>
              <a:t>]</a:t>
            </a:r>
          </a:p>
        </p:txBody>
      </p:sp>
      <p:sp>
        <p:nvSpPr>
          <p:cNvPr id="12" name="TextBox 12"/>
          <p:cNvSpPr txBox="1"/>
          <p:nvPr/>
        </p:nvSpPr>
        <p:spPr>
          <a:xfrm>
            <a:off x="2689797" y="3118417"/>
            <a:ext cx="925325" cy="467629"/>
          </a:xfrm>
          <a:prstGeom prst="rect">
            <a:avLst/>
          </a:prstGeom>
        </p:spPr>
        <p:txBody>
          <a:bodyPr wrap="square" lIns="0" tIns="0" rIns="0" bIns="0" rtlCol="0" anchor="t">
            <a:spAutoFit/>
          </a:bodyPr>
          <a:lstStyle/>
          <a:p>
            <a:pPr algn="ctr">
              <a:lnSpc>
                <a:spcPts val="3780"/>
              </a:lnSpc>
            </a:pPr>
            <a:r>
              <a:rPr lang="en-US" sz="2700" dirty="0">
                <a:solidFill>
                  <a:srgbClr val="000000"/>
                </a:solidFill>
                <a:latin typeface="Now"/>
              </a:rPr>
              <a:t>2018</a:t>
            </a:r>
          </a:p>
        </p:txBody>
      </p:sp>
      <p:sp>
        <p:nvSpPr>
          <p:cNvPr id="13" name="TextBox 13"/>
          <p:cNvSpPr txBox="1"/>
          <p:nvPr/>
        </p:nvSpPr>
        <p:spPr>
          <a:xfrm>
            <a:off x="4642758" y="2807901"/>
            <a:ext cx="4007831" cy="1544192"/>
          </a:xfrm>
          <a:prstGeom prst="rect">
            <a:avLst/>
          </a:prstGeom>
        </p:spPr>
        <p:txBody>
          <a:bodyPr lIns="0" tIns="0" rIns="0" bIns="0" rtlCol="0" anchor="t">
            <a:spAutoFit/>
          </a:bodyPr>
          <a:lstStyle/>
          <a:p>
            <a:pPr algn="l">
              <a:lnSpc>
                <a:spcPts val="4131"/>
              </a:lnSpc>
            </a:pPr>
            <a:r>
              <a:rPr lang="en-US" sz="2700">
                <a:solidFill>
                  <a:srgbClr val="000000"/>
                </a:solidFill>
                <a:latin typeface="Now"/>
              </a:rPr>
              <a:t>Band-pass filter, CSP</a:t>
            </a:r>
          </a:p>
          <a:p>
            <a:pPr algn="l">
              <a:lnSpc>
                <a:spcPts val="4131"/>
              </a:lnSpc>
            </a:pPr>
            <a:r>
              <a:rPr lang="en-US" sz="2700">
                <a:solidFill>
                  <a:srgbClr val="000000"/>
                </a:solidFill>
                <a:latin typeface="Now"/>
              </a:rPr>
              <a:t>,Butterworth band-pass filter</a:t>
            </a:r>
          </a:p>
        </p:txBody>
      </p:sp>
      <p:sp>
        <p:nvSpPr>
          <p:cNvPr id="14" name="TextBox 14"/>
          <p:cNvSpPr txBox="1"/>
          <p:nvPr/>
        </p:nvSpPr>
        <p:spPr>
          <a:xfrm>
            <a:off x="9144000" y="2807901"/>
            <a:ext cx="3385819" cy="2033397"/>
          </a:xfrm>
          <a:prstGeom prst="rect">
            <a:avLst/>
          </a:prstGeom>
        </p:spPr>
        <p:txBody>
          <a:bodyPr lIns="0" tIns="0" rIns="0" bIns="0" rtlCol="0" anchor="t">
            <a:spAutoFit/>
          </a:bodyPr>
          <a:lstStyle/>
          <a:p>
            <a:pPr algn="l">
              <a:lnSpc>
                <a:spcPts val="4104"/>
              </a:lnSpc>
            </a:pPr>
            <a:r>
              <a:rPr lang="en-US" sz="2700">
                <a:solidFill>
                  <a:srgbClr val="000000"/>
                </a:solidFill>
                <a:latin typeface="Now"/>
              </a:rPr>
              <a:t>CSP-SVM, </a:t>
            </a:r>
          </a:p>
          <a:p>
            <a:pPr algn="l">
              <a:lnSpc>
                <a:spcPts val="4104"/>
              </a:lnSpc>
            </a:pPr>
            <a:r>
              <a:rPr lang="en-US" sz="2700">
                <a:solidFill>
                  <a:srgbClr val="000000"/>
                </a:solidFill>
                <a:latin typeface="Now"/>
              </a:rPr>
              <a:t>CSP-BA-SVM,</a:t>
            </a:r>
          </a:p>
          <a:p>
            <a:pPr algn="l">
              <a:lnSpc>
                <a:spcPts val="4104"/>
              </a:lnSpc>
            </a:pPr>
            <a:r>
              <a:rPr lang="en-US" sz="2700">
                <a:solidFill>
                  <a:srgbClr val="000000"/>
                </a:solidFill>
                <a:latin typeface="Now"/>
              </a:rPr>
              <a:t>CSP-AM-SVM,</a:t>
            </a:r>
          </a:p>
          <a:p>
            <a:pPr algn="l">
              <a:lnSpc>
                <a:spcPts val="4104"/>
              </a:lnSpc>
            </a:pPr>
            <a:r>
              <a:rPr lang="en-US" sz="2700">
                <a:solidFill>
                  <a:srgbClr val="000000"/>
                </a:solidFill>
                <a:latin typeface="Now"/>
              </a:rPr>
              <a:t>CSP-AM_BA_SVM </a:t>
            </a:r>
          </a:p>
        </p:txBody>
      </p:sp>
      <p:sp>
        <p:nvSpPr>
          <p:cNvPr id="15" name="TextBox 15"/>
          <p:cNvSpPr txBox="1"/>
          <p:nvPr/>
        </p:nvSpPr>
        <p:spPr>
          <a:xfrm>
            <a:off x="13271325" y="2886670"/>
            <a:ext cx="4578405" cy="3312739"/>
          </a:xfrm>
          <a:prstGeom prst="rect">
            <a:avLst/>
          </a:prstGeom>
        </p:spPr>
        <p:txBody>
          <a:bodyPr lIns="0" tIns="0" rIns="0" bIns="0" rtlCol="0" anchor="t">
            <a:spAutoFit/>
          </a:bodyPr>
          <a:lstStyle/>
          <a:p>
            <a:pPr algn="l">
              <a:lnSpc>
                <a:spcPts val="3783"/>
              </a:lnSpc>
            </a:pPr>
            <a:r>
              <a:rPr lang="en-US" sz="2702">
                <a:solidFill>
                  <a:srgbClr val="000000"/>
                </a:solidFill>
                <a:latin typeface="Now"/>
              </a:rPr>
              <a:t>CS: [OP. time] 0.71, 78.55%</a:t>
            </a:r>
          </a:p>
          <a:p>
            <a:pPr algn="l">
              <a:lnSpc>
                <a:spcPts val="3783"/>
              </a:lnSpc>
            </a:pPr>
            <a:endParaRPr lang="en-US" sz="2702">
              <a:solidFill>
                <a:srgbClr val="000000"/>
              </a:solidFill>
              <a:latin typeface="Now"/>
            </a:endParaRPr>
          </a:p>
          <a:p>
            <a:pPr algn="l">
              <a:lnSpc>
                <a:spcPts val="3783"/>
              </a:lnSpc>
            </a:pPr>
            <a:r>
              <a:rPr lang="en-US" sz="2702">
                <a:solidFill>
                  <a:srgbClr val="000000"/>
                </a:solidFill>
                <a:latin typeface="Now"/>
              </a:rPr>
              <a:t>[fixed time] 0.51, 63.74%</a:t>
            </a:r>
          </a:p>
          <a:p>
            <a:pPr algn="l">
              <a:lnSpc>
                <a:spcPts val="3783"/>
              </a:lnSpc>
            </a:pPr>
            <a:endParaRPr lang="en-US" sz="2702">
              <a:solidFill>
                <a:srgbClr val="000000"/>
              </a:solidFill>
              <a:latin typeface="Now"/>
            </a:endParaRPr>
          </a:p>
          <a:p>
            <a:pPr algn="l">
              <a:lnSpc>
                <a:spcPts val="3783"/>
              </a:lnSpc>
            </a:pPr>
            <a:r>
              <a:rPr lang="en-US" sz="2702">
                <a:solidFill>
                  <a:srgbClr val="000000"/>
                </a:solidFill>
                <a:latin typeface="Now"/>
              </a:rPr>
              <a:t>CBS: 0.62, 72.7%</a:t>
            </a:r>
          </a:p>
          <a:p>
            <a:pPr algn="l">
              <a:lnSpc>
                <a:spcPts val="3783"/>
              </a:lnSpc>
            </a:pPr>
            <a:r>
              <a:rPr lang="en-US" sz="2702">
                <a:solidFill>
                  <a:srgbClr val="000000"/>
                </a:solidFill>
                <a:latin typeface="Now"/>
              </a:rPr>
              <a:t>CAS: 0.63, 72.61%</a:t>
            </a:r>
          </a:p>
          <a:p>
            <a:pPr marL="0" lvl="0" indent="0" algn="l">
              <a:lnSpc>
                <a:spcPts val="3783"/>
              </a:lnSpc>
              <a:spcBef>
                <a:spcPct val="0"/>
              </a:spcBef>
            </a:pPr>
            <a:r>
              <a:rPr lang="en-US" sz="2702">
                <a:solidFill>
                  <a:srgbClr val="000000"/>
                </a:solidFill>
                <a:latin typeface="Now"/>
              </a:rPr>
              <a:t>CABS: 0.71 78.55%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2834673" y="203264"/>
            <a:ext cx="5578912" cy="1566544"/>
          </a:xfrm>
          <a:prstGeom prst="rect">
            <a:avLst/>
          </a:prstGeom>
        </p:spPr>
        <p:txBody>
          <a:bodyPr lIns="0" tIns="0" rIns="0" bIns="0" rtlCol="0" anchor="t">
            <a:spAutoFit/>
          </a:bodyPr>
          <a:lstStyle/>
          <a:p>
            <a:pPr algn="ctr">
              <a:lnSpc>
                <a:spcPts val="12880"/>
              </a:lnSpc>
            </a:pPr>
            <a:r>
              <a:rPr lang="en-US" sz="9200" dirty="0">
                <a:solidFill>
                  <a:srgbClr val="000000"/>
                </a:solidFill>
                <a:latin typeface="Canva Sans"/>
              </a:rPr>
              <a:t>CONTENT</a:t>
            </a:r>
          </a:p>
        </p:txBody>
      </p:sp>
      <p:grpSp>
        <p:nvGrpSpPr>
          <p:cNvPr id="5" name="Group 5"/>
          <p:cNvGrpSpPr/>
          <p:nvPr/>
        </p:nvGrpSpPr>
        <p:grpSpPr>
          <a:xfrm>
            <a:off x="3110106" y="1953895"/>
            <a:ext cx="845929" cy="842195"/>
            <a:chOff x="0" y="0"/>
            <a:chExt cx="812800" cy="809212"/>
          </a:xfrm>
        </p:grpSpPr>
        <p:sp>
          <p:nvSpPr>
            <p:cNvPr id="6" name="Freeform 6"/>
            <p:cNvSpPr/>
            <p:nvPr/>
          </p:nvSpPr>
          <p:spPr>
            <a:xfrm>
              <a:off x="0" y="0"/>
              <a:ext cx="812800" cy="809212"/>
            </a:xfrm>
            <a:custGeom>
              <a:avLst/>
              <a:gdLst/>
              <a:ahLst/>
              <a:cxnLst/>
              <a:rect l="l" t="t" r="r" b="b"/>
              <a:pathLst>
                <a:path w="812800" h="809212">
                  <a:moveTo>
                    <a:pt x="406400" y="0"/>
                  </a:moveTo>
                  <a:cubicBezTo>
                    <a:pt x="181951" y="0"/>
                    <a:pt x="0" y="181148"/>
                    <a:pt x="0" y="404606"/>
                  </a:cubicBezTo>
                  <a:cubicBezTo>
                    <a:pt x="0" y="628064"/>
                    <a:pt x="181951" y="809212"/>
                    <a:pt x="406400" y="809212"/>
                  </a:cubicBezTo>
                  <a:cubicBezTo>
                    <a:pt x="630849" y="809212"/>
                    <a:pt x="812800" y="628064"/>
                    <a:pt x="812800" y="404606"/>
                  </a:cubicBezTo>
                  <a:cubicBezTo>
                    <a:pt x="812800" y="181148"/>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7" name="TextBox 7"/>
            <p:cNvSpPr txBox="1"/>
            <p:nvPr/>
          </p:nvSpPr>
          <p:spPr>
            <a:xfrm>
              <a:off x="76200" y="-9861"/>
              <a:ext cx="660400" cy="743210"/>
            </a:xfrm>
            <a:prstGeom prst="rect">
              <a:avLst/>
            </a:prstGeom>
          </p:spPr>
          <p:txBody>
            <a:bodyPr lIns="50800" tIns="50800" rIns="50800" bIns="50800" rtlCol="0" anchor="ctr"/>
            <a:lstStyle/>
            <a:p>
              <a:pPr algn="ctr">
                <a:lnSpc>
                  <a:spcPts val="4059"/>
                </a:lnSpc>
              </a:pPr>
              <a:r>
                <a:rPr lang="en-US" sz="2899">
                  <a:solidFill>
                    <a:srgbClr val="FFFFFF"/>
                  </a:solidFill>
                  <a:latin typeface="Telegraf Ultra-Bold"/>
                </a:rPr>
                <a:t>1</a:t>
              </a:r>
            </a:p>
          </p:txBody>
        </p:sp>
      </p:grpSp>
      <p:grpSp>
        <p:nvGrpSpPr>
          <p:cNvPr id="8" name="Group 8"/>
          <p:cNvGrpSpPr/>
          <p:nvPr/>
        </p:nvGrpSpPr>
        <p:grpSpPr>
          <a:xfrm>
            <a:off x="3110106" y="7875939"/>
            <a:ext cx="845929" cy="84592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4059"/>
                </a:lnSpc>
              </a:pPr>
              <a:r>
                <a:rPr lang="en-US" sz="2899">
                  <a:solidFill>
                    <a:srgbClr val="FFFFFF"/>
                  </a:solidFill>
                  <a:latin typeface="Telegraf Ultra-Bold"/>
                </a:rPr>
                <a:t>7</a:t>
              </a:r>
            </a:p>
          </p:txBody>
        </p:sp>
      </p:grpSp>
      <p:grpSp>
        <p:nvGrpSpPr>
          <p:cNvPr id="11" name="Group 11"/>
          <p:cNvGrpSpPr/>
          <p:nvPr/>
        </p:nvGrpSpPr>
        <p:grpSpPr>
          <a:xfrm>
            <a:off x="3110106" y="2938965"/>
            <a:ext cx="845929" cy="845929"/>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3" name="TextBox 13"/>
            <p:cNvSpPr txBox="1"/>
            <p:nvPr/>
          </p:nvSpPr>
          <p:spPr>
            <a:xfrm>
              <a:off x="76200" y="-9525"/>
              <a:ext cx="660400" cy="746125"/>
            </a:xfrm>
            <a:prstGeom prst="rect">
              <a:avLst/>
            </a:prstGeom>
          </p:spPr>
          <p:txBody>
            <a:bodyPr lIns="50800" tIns="50800" rIns="50800" bIns="50800" rtlCol="0" anchor="ctr"/>
            <a:lstStyle/>
            <a:p>
              <a:pPr algn="ctr">
                <a:lnSpc>
                  <a:spcPts val="4059"/>
                </a:lnSpc>
              </a:pPr>
              <a:r>
                <a:rPr lang="en-US" sz="2899">
                  <a:solidFill>
                    <a:srgbClr val="FFFFFF"/>
                  </a:solidFill>
                  <a:latin typeface="Telegraf Ultra-Bold"/>
                </a:rPr>
                <a:t>2</a:t>
              </a:r>
            </a:p>
          </p:txBody>
        </p:sp>
      </p:grpSp>
      <p:grpSp>
        <p:nvGrpSpPr>
          <p:cNvPr id="14" name="Group 14"/>
          <p:cNvGrpSpPr/>
          <p:nvPr/>
        </p:nvGrpSpPr>
        <p:grpSpPr>
          <a:xfrm>
            <a:off x="3110106" y="4911876"/>
            <a:ext cx="845929" cy="845929"/>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6" name="TextBox 16"/>
            <p:cNvSpPr txBox="1"/>
            <p:nvPr/>
          </p:nvSpPr>
          <p:spPr>
            <a:xfrm>
              <a:off x="76200" y="-9525"/>
              <a:ext cx="660400" cy="746125"/>
            </a:xfrm>
            <a:prstGeom prst="rect">
              <a:avLst/>
            </a:prstGeom>
          </p:spPr>
          <p:txBody>
            <a:bodyPr lIns="50800" tIns="50800" rIns="50800" bIns="50800" rtlCol="0" anchor="ctr"/>
            <a:lstStyle/>
            <a:p>
              <a:pPr algn="ctr">
                <a:lnSpc>
                  <a:spcPts val="4059"/>
                </a:lnSpc>
              </a:pPr>
              <a:r>
                <a:rPr lang="en-US" sz="2899">
                  <a:solidFill>
                    <a:srgbClr val="FFFFFF"/>
                  </a:solidFill>
                  <a:latin typeface="Telegraf Ultra-Bold"/>
                </a:rPr>
                <a:t>4</a:t>
              </a:r>
            </a:p>
          </p:txBody>
        </p:sp>
      </p:grpSp>
      <p:grpSp>
        <p:nvGrpSpPr>
          <p:cNvPr id="17" name="Group 17"/>
          <p:cNvGrpSpPr/>
          <p:nvPr/>
        </p:nvGrpSpPr>
        <p:grpSpPr>
          <a:xfrm>
            <a:off x="3110106" y="3925420"/>
            <a:ext cx="845929" cy="845929"/>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19" name="TextBox 19"/>
            <p:cNvSpPr txBox="1"/>
            <p:nvPr/>
          </p:nvSpPr>
          <p:spPr>
            <a:xfrm>
              <a:off x="76200" y="-9525"/>
              <a:ext cx="660400" cy="746125"/>
            </a:xfrm>
            <a:prstGeom prst="rect">
              <a:avLst/>
            </a:prstGeom>
          </p:spPr>
          <p:txBody>
            <a:bodyPr lIns="50800" tIns="50800" rIns="50800" bIns="50800" rtlCol="0" anchor="ctr"/>
            <a:lstStyle/>
            <a:p>
              <a:pPr algn="ctr">
                <a:lnSpc>
                  <a:spcPts val="4059"/>
                </a:lnSpc>
              </a:pPr>
              <a:r>
                <a:rPr lang="en-US" sz="2899">
                  <a:solidFill>
                    <a:srgbClr val="FFFFFF"/>
                  </a:solidFill>
                  <a:latin typeface="Telegraf Ultra-Bold"/>
                </a:rPr>
                <a:t>3</a:t>
              </a:r>
            </a:p>
          </p:txBody>
        </p:sp>
      </p:grpSp>
      <p:grpSp>
        <p:nvGrpSpPr>
          <p:cNvPr id="20" name="Group 20"/>
          <p:cNvGrpSpPr/>
          <p:nvPr/>
        </p:nvGrpSpPr>
        <p:grpSpPr>
          <a:xfrm>
            <a:off x="3110106" y="5898331"/>
            <a:ext cx="845929" cy="845929"/>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22" name="TextBox 22"/>
            <p:cNvSpPr txBox="1"/>
            <p:nvPr/>
          </p:nvSpPr>
          <p:spPr>
            <a:xfrm>
              <a:off x="76200" y="-9525"/>
              <a:ext cx="660400" cy="746125"/>
            </a:xfrm>
            <a:prstGeom prst="rect">
              <a:avLst/>
            </a:prstGeom>
          </p:spPr>
          <p:txBody>
            <a:bodyPr lIns="50800" tIns="50800" rIns="50800" bIns="50800" rtlCol="0" anchor="ctr"/>
            <a:lstStyle/>
            <a:p>
              <a:pPr algn="ctr">
                <a:lnSpc>
                  <a:spcPts val="4059"/>
                </a:lnSpc>
              </a:pPr>
              <a:r>
                <a:rPr lang="en-US" sz="2899">
                  <a:solidFill>
                    <a:srgbClr val="FFFFFF"/>
                  </a:solidFill>
                  <a:latin typeface="Telegraf Ultra-Bold"/>
                </a:rPr>
                <a:t>5</a:t>
              </a:r>
            </a:p>
          </p:txBody>
        </p:sp>
      </p:grpSp>
      <p:grpSp>
        <p:nvGrpSpPr>
          <p:cNvPr id="23" name="Group 23"/>
          <p:cNvGrpSpPr/>
          <p:nvPr/>
        </p:nvGrpSpPr>
        <p:grpSpPr>
          <a:xfrm>
            <a:off x="3110106" y="8862395"/>
            <a:ext cx="845929" cy="845929"/>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25" name="TextBox 25"/>
            <p:cNvSpPr txBox="1"/>
            <p:nvPr/>
          </p:nvSpPr>
          <p:spPr>
            <a:xfrm>
              <a:off x="76200" y="-9525"/>
              <a:ext cx="660400" cy="746125"/>
            </a:xfrm>
            <a:prstGeom prst="rect">
              <a:avLst/>
            </a:prstGeom>
          </p:spPr>
          <p:txBody>
            <a:bodyPr lIns="50800" tIns="50800" rIns="50800" bIns="50800" rtlCol="0" anchor="ctr"/>
            <a:lstStyle/>
            <a:p>
              <a:pPr algn="ctr">
                <a:lnSpc>
                  <a:spcPts val="4059"/>
                </a:lnSpc>
              </a:pPr>
              <a:r>
                <a:rPr lang="en-US" sz="2899">
                  <a:solidFill>
                    <a:srgbClr val="FFFFFF"/>
                  </a:solidFill>
                  <a:latin typeface="Telegraf Ultra-Bold"/>
                </a:rPr>
                <a:t>8</a:t>
              </a:r>
            </a:p>
          </p:txBody>
        </p:sp>
      </p:grpSp>
      <p:sp>
        <p:nvSpPr>
          <p:cNvPr id="26" name="TextBox 26"/>
          <p:cNvSpPr txBox="1"/>
          <p:nvPr/>
        </p:nvSpPr>
        <p:spPr>
          <a:xfrm>
            <a:off x="4232361" y="2085630"/>
            <a:ext cx="3980204" cy="580365"/>
          </a:xfrm>
          <a:prstGeom prst="rect">
            <a:avLst/>
          </a:prstGeom>
        </p:spPr>
        <p:txBody>
          <a:bodyPr lIns="0" tIns="0" rIns="0" bIns="0" rtlCol="0" anchor="t">
            <a:spAutoFit/>
          </a:bodyPr>
          <a:lstStyle/>
          <a:p>
            <a:pPr algn="ctr">
              <a:lnSpc>
                <a:spcPts val="4832"/>
              </a:lnSpc>
              <a:spcBef>
                <a:spcPct val="0"/>
              </a:spcBef>
            </a:pPr>
            <a:r>
              <a:rPr lang="en-US" sz="3097">
                <a:solidFill>
                  <a:srgbClr val="000000"/>
                </a:solidFill>
                <a:latin typeface="Now Bold"/>
              </a:rPr>
              <a:t>Problem Definition</a:t>
            </a:r>
          </a:p>
        </p:txBody>
      </p:sp>
      <p:sp>
        <p:nvSpPr>
          <p:cNvPr id="27" name="TextBox 27"/>
          <p:cNvSpPr txBox="1"/>
          <p:nvPr/>
        </p:nvSpPr>
        <p:spPr>
          <a:xfrm>
            <a:off x="4171941" y="4928565"/>
            <a:ext cx="1354693" cy="580365"/>
          </a:xfrm>
          <a:prstGeom prst="rect">
            <a:avLst/>
          </a:prstGeom>
        </p:spPr>
        <p:txBody>
          <a:bodyPr lIns="0" tIns="0" rIns="0" bIns="0" rtlCol="0" anchor="t">
            <a:spAutoFit/>
          </a:bodyPr>
          <a:lstStyle/>
          <a:p>
            <a:pPr algn="ctr">
              <a:lnSpc>
                <a:spcPts val="4832"/>
              </a:lnSpc>
              <a:spcBef>
                <a:spcPct val="0"/>
              </a:spcBef>
            </a:pPr>
            <a:r>
              <a:rPr lang="en-US" sz="3097">
                <a:solidFill>
                  <a:srgbClr val="000000"/>
                </a:solidFill>
                <a:latin typeface="Now Bold"/>
              </a:rPr>
              <a:t>Survey</a:t>
            </a:r>
          </a:p>
        </p:txBody>
      </p:sp>
      <p:sp>
        <p:nvSpPr>
          <p:cNvPr id="28" name="TextBox 28"/>
          <p:cNvSpPr txBox="1"/>
          <p:nvPr/>
        </p:nvSpPr>
        <p:spPr>
          <a:xfrm>
            <a:off x="4243405" y="2977643"/>
            <a:ext cx="2220657" cy="580365"/>
          </a:xfrm>
          <a:prstGeom prst="rect">
            <a:avLst/>
          </a:prstGeom>
        </p:spPr>
        <p:txBody>
          <a:bodyPr lIns="0" tIns="0" rIns="0" bIns="0" rtlCol="0" anchor="t">
            <a:spAutoFit/>
          </a:bodyPr>
          <a:lstStyle/>
          <a:p>
            <a:pPr algn="ctr">
              <a:lnSpc>
                <a:spcPts val="4832"/>
              </a:lnSpc>
              <a:spcBef>
                <a:spcPct val="0"/>
              </a:spcBef>
            </a:pPr>
            <a:r>
              <a:rPr lang="en-US" sz="3097">
                <a:solidFill>
                  <a:srgbClr val="000000"/>
                </a:solidFill>
                <a:latin typeface="Now Bold"/>
              </a:rPr>
              <a:t>Motivation</a:t>
            </a:r>
          </a:p>
        </p:txBody>
      </p:sp>
      <p:sp>
        <p:nvSpPr>
          <p:cNvPr id="29" name="TextBox 29"/>
          <p:cNvSpPr txBox="1"/>
          <p:nvPr/>
        </p:nvSpPr>
        <p:spPr>
          <a:xfrm>
            <a:off x="4168965" y="5929019"/>
            <a:ext cx="4043601" cy="580365"/>
          </a:xfrm>
          <a:prstGeom prst="rect">
            <a:avLst/>
          </a:prstGeom>
        </p:spPr>
        <p:txBody>
          <a:bodyPr lIns="0" tIns="0" rIns="0" bIns="0" rtlCol="0" anchor="t">
            <a:spAutoFit/>
          </a:bodyPr>
          <a:lstStyle/>
          <a:p>
            <a:pPr algn="ctr">
              <a:lnSpc>
                <a:spcPts val="4832"/>
              </a:lnSpc>
              <a:spcBef>
                <a:spcPct val="0"/>
              </a:spcBef>
            </a:pPr>
            <a:r>
              <a:rPr lang="en-US" sz="3097">
                <a:solidFill>
                  <a:srgbClr val="000000"/>
                </a:solidFill>
                <a:latin typeface="Now Bold"/>
              </a:rPr>
              <a:t>System Archeticture</a:t>
            </a:r>
          </a:p>
        </p:txBody>
      </p:sp>
      <p:sp>
        <p:nvSpPr>
          <p:cNvPr id="30" name="TextBox 30"/>
          <p:cNvSpPr txBox="1"/>
          <p:nvPr/>
        </p:nvSpPr>
        <p:spPr>
          <a:xfrm>
            <a:off x="4222329" y="3952325"/>
            <a:ext cx="2000134" cy="580365"/>
          </a:xfrm>
          <a:prstGeom prst="rect">
            <a:avLst/>
          </a:prstGeom>
        </p:spPr>
        <p:txBody>
          <a:bodyPr lIns="0" tIns="0" rIns="0" bIns="0" rtlCol="0" anchor="t">
            <a:spAutoFit/>
          </a:bodyPr>
          <a:lstStyle/>
          <a:p>
            <a:pPr algn="ctr">
              <a:lnSpc>
                <a:spcPts val="4832"/>
              </a:lnSpc>
              <a:spcBef>
                <a:spcPct val="0"/>
              </a:spcBef>
            </a:pPr>
            <a:r>
              <a:rPr lang="en-US" sz="3097">
                <a:solidFill>
                  <a:srgbClr val="000000"/>
                </a:solidFill>
                <a:latin typeface="Now Bold"/>
              </a:rPr>
              <a:t>Objective</a:t>
            </a:r>
          </a:p>
        </p:txBody>
      </p:sp>
      <p:sp>
        <p:nvSpPr>
          <p:cNvPr id="31" name="TextBox 31"/>
          <p:cNvSpPr txBox="1"/>
          <p:nvPr/>
        </p:nvSpPr>
        <p:spPr>
          <a:xfrm>
            <a:off x="4168965" y="7956334"/>
            <a:ext cx="2614864" cy="580365"/>
          </a:xfrm>
          <a:prstGeom prst="rect">
            <a:avLst/>
          </a:prstGeom>
        </p:spPr>
        <p:txBody>
          <a:bodyPr lIns="0" tIns="0" rIns="0" bIns="0" rtlCol="0" anchor="t">
            <a:spAutoFit/>
          </a:bodyPr>
          <a:lstStyle/>
          <a:p>
            <a:pPr algn="l">
              <a:lnSpc>
                <a:spcPts val="4832"/>
              </a:lnSpc>
              <a:spcBef>
                <a:spcPct val="0"/>
              </a:spcBef>
            </a:pPr>
            <a:r>
              <a:rPr lang="en-US" sz="3097">
                <a:solidFill>
                  <a:srgbClr val="000000"/>
                </a:solidFill>
                <a:latin typeface="Now Bold"/>
              </a:rPr>
              <a:t>Conclusion</a:t>
            </a:r>
          </a:p>
        </p:txBody>
      </p:sp>
      <p:grpSp>
        <p:nvGrpSpPr>
          <p:cNvPr id="32" name="Group 32"/>
          <p:cNvGrpSpPr/>
          <p:nvPr/>
        </p:nvGrpSpPr>
        <p:grpSpPr>
          <a:xfrm>
            <a:off x="3139409" y="6887135"/>
            <a:ext cx="845929" cy="845929"/>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34" name="TextBox 34"/>
            <p:cNvSpPr txBox="1"/>
            <p:nvPr/>
          </p:nvSpPr>
          <p:spPr>
            <a:xfrm>
              <a:off x="76200" y="-9525"/>
              <a:ext cx="660400" cy="746125"/>
            </a:xfrm>
            <a:prstGeom prst="rect">
              <a:avLst/>
            </a:prstGeom>
          </p:spPr>
          <p:txBody>
            <a:bodyPr lIns="50800" tIns="50800" rIns="50800" bIns="50800" rtlCol="0" anchor="ctr"/>
            <a:lstStyle/>
            <a:p>
              <a:pPr algn="ctr">
                <a:lnSpc>
                  <a:spcPts val="4059"/>
                </a:lnSpc>
              </a:pPr>
              <a:r>
                <a:rPr lang="en-US" sz="2899">
                  <a:solidFill>
                    <a:srgbClr val="FFFFFF"/>
                  </a:solidFill>
                  <a:latin typeface="Telegraf Ultra-Bold"/>
                </a:rPr>
                <a:t>6</a:t>
              </a:r>
            </a:p>
          </p:txBody>
        </p:sp>
      </p:grpSp>
      <p:sp>
        <p:nvSpPr>
          <p:cNvPr id="35" name="TextBox 35"/>
          <p:cNvSpPr txBox="1"/>
          <p:nvPr/>
        </p:nvSpPr>
        <p:spPr>
          <a:xfrm>
            <a:off x="4168965" y="6899909"/>
            <a:ext cx="4043601" cy="580365"/>
          </a:xfrm>
          <a:prstGeom prst="rect">
            <a:avLst/>
          </a:prstGeom>
        </p:spPr>
        <p:txBody>
          <a:bodyPr lIns="0" tIns="0" rIns="0" bIns="0" rtlCol="0" anchor="t">
            <a:spAutoFit/>
          </a:bodyPr>
          <a:lstStyle/>
          <a:p>
            <a:pPr algn="l">
              <a:lnSpc>
                <a:spcPts val="4832"/>
              </a:lnSpc>
              <a:spcBef>
                <a:spcPct val="0"/>
              </a:spcBef>
            </a:pPr>
            <a:r>
              <a:rPr lang="en-US" sz="3097">
                <a:solidFill>
                  <a:srgbClr val="000000"/>
                </a:solidFill>
                <a:latin typeface="Now Bold"/>
              </a:rPr>
              <a:t>Skelly Time</a:t>
            </a:r>
          </a:p>
        </p:txBody>
      </p:sp>
      <p:sp>
        <p:nvSpPr>
          <p:cNvPr id="36" name="TextBox 36"/>
          <p:cNvSpPr txBox="1"/>
          <p:nvPr/>
        </p:nvSpPr>
        <p:spPr>
          <a:xfrm>
            <a:off x="4243405" y="8915730"/>
            <a:ext cx="4043601" cy="580365"/>
          </a:xfrm>
          <a:prstGeom prst="rect">
            <a:avLst/>
          </a:prstGeom>
        </p:spPr>
        <p:txBody>
          <a:bodyPr lIns="0" tIns="0" rIns="0" bIns="0" rtlCol="0" anchor="t">
            <a:spAutoFit/>
          </a:bodyPr>
          <a:lstStyle/>
          <a:p>
            <a:pPr algn="l">
              <a:lnSpc>
                <a:spcPts val="4832"/>
              </a:lnSpc>
              <a:spcBef>
                <a:spcPct val="0"/>
              </a:spcBef>
            </a:pPr>
            <a:r>
              <a:rPr lang="en-US" sz="3097">
                <a:solidFill>
                  <a:srgbClr val="000000"/>
                </a:solidFill>
                <a:latin typeface="Now Bold"/>
              </a:rPr>
              <a:t>Future 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040810"/>
            <a:ext cx="5557939" cy="887095"/>
          </a:xfrm>
          <a:prstGeom prst="rect">
            <a:avLst/>
          </a:prstGeom>
        </p:spPr>
        <p:txBody>
          <a:bodyPr lIns="0" tIns="0" rIns="0" bIns="0" rtlCol="0" anchor="t">
            <a:spAutoFit/>
          </a:bodyPr>
          <a:lstStyle/>
          <a:p>
            <a:pPr algn="l">
              <a:lnSpc>
                <a:spcPts val="7279"/>
              </a:lnSpc>
            </a:pPr>
            <a:r>
              <a:rPr lang="en-US" sz="5199">
                <a:solidFill>
                  <a:srgbClr val="000000"/>
                </a:solidFill>
                <a:latin typeface="Canva Sans Bold"/>
              </a:rPr>
              <a:t>Survey’s Notes:</a:t>
            </a:r>
          </a:p>
        </p:txBody>
      </p:sp>
      <p:sp>
        <p:nvSpPr>
          <p:cNvPr id="7" name="TextBox 7"/>
          <p:cNvSpPr txBox="1"/>
          <p:nvPr/>
        </p:nvSpPr>
        <p:spPr>
          <a:xfrm>
            <a:off x="1928732" y="3127930"/>
            <a:ext cx="11685506" cy="1064260"/>
          </a:xfrm>
          <a:prstGeom prst="rect">
            <a:avLst/>
          </a:prstGeom>
        </p:spPr>
        <p:txBody>
          <a:bodyPr lIns="0" tIns="0" rIns="0" bIns="0" rtlCol="0" anchor="t">
            <a:spAutoFit/>
          </a:bodyPr>
          <a:lstStyle/>
          <a:p>
            <a:pPr algn="ctr">
              <a:lnSpc>
                <a:spcPts val="4340"/>
              </a:lnSpc>
            </a:pPr>
            <a:r>
              <a:rPr lang="en-US" sz="3100">
                <a:solidFill>
                  <a:srgbClr val="000000"/>
                </a:solidFill>
                <a:latin typeface="Now"/>
              </a:rPr>
              <a:t>Most Pre-processing techniques that used in preview papers:</a:t>
            </a:r>
          </a:p>
          <a:p>
            <a:pPr algn="l">
              <a:lnSpc>
                <a:spcPts val="4340"/>
              </a:lnSpc>
            </a:pPr>
            <a:endParaRPr lang="en-US" sz="3100">
              <a:solidFill>
                <a:srgbClr val="000000"/>
              </a:solidFill>
              <a:latin typeface="Now"/>
            </a:endParaRPr>
          </a:p>
        </p:txBody>
      </p:sp>
      <p:sp>
        <p:nvSpPr>
          <p:cNvPr id="8" name="TextBox 8"/>
          <p:cNvSpPr txBox="1"/>
          <p:nvPr/>
        </p:nvSpPr>
        <p:spPr>
          <a:xfrm>
            <a:off x="1928732" y="3838932"/>
            <a:ext cx="7609290" cy="1607185"/>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000000"/>
                </a:solidFill>
                <a:latin typeface="Now"/>
              </a:rPr>
              <a:t>Band-pass filter</a:t>
            </a:r>
          </a:p>
          <a:p>
            <a:pPr marL="669291" lvl="1" indent="-334646" algn="l">
              <a:lnSpc>
                <a:spcPts val="4340"/>
              </a:lnSpc>
              <a:buFont typeface="Arial"/>
              <a:buChar char="•"/>
            </a:pPr>
            <a:r>
              <a:rPr lang="en-US" sz="3100">
                <a:solidFill>
                  <a:srgbClr val="000000"/>
                </a:solidFill>
                <a:latin typeface="Now"/>
              </a:rPr>
              <a:t>Segmentation</a:t>
            </a:r>
          </a:p>
          <a:p>
            <a:pPr marL="669291" lvl="1" indent="-334646" algn="l">
              <a:lnSpc>
                <a:spcPts val="4340"/>
              </a:lnSpc>
              <a:buFont typeface="Arial"/>
              <a:buChar char="•"/>
            </a:pPr>
            <a:r>
              <a:rPr lang="en-US" sz="3100">
                <a:solidFill>
                  <a:srgbClr val="000000"/>
                </a:solidFill>
                <a:latin typeface="Now"/>
              </a:rPr>
              <a:t>data augmentation</a:t>
            </a:r>
          </a:p>
        </p:txBody>
      </p:sp>
      <p:sp>
        <p:nvSpPr>
          <p:cNvPr id="9" name="Freeform 9"/>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040810"/>
            <a:ext cx="5557939" cy="887095"/>
          </a:xfrm>
          <a:prstGeom prst="rect">
            <a:avLst/>
          </a:prstGeom>
        </p:spPr>
        <p:txBody>
          <a:bodyPr lIns="0" tIns="0" rIns="0" bIns="0" rtlCol="0" anchor="t">
            <a:spAutoFit/>
          </a:bodyPr>
          <a:lstStyle/>
          <a:p>
            <a:pPr algn="l">
              <a:lnSpc>
                <a:spcPts val="7279"/>
              </a:lnSpc>
            </a:pPr>
            <a:r>
              <a:rPr lang="en-US" sz="5199">
                <a:solidFill>
                  <a:srgbClr val="000000"/>
                </a:solidFill>
                <a:latin typeface="Canva Sans Bold"/>
              </a:rPr>
              <a:t>Survey’s Notes:</a:t>
            </a:r>
          </a:p>
        </p:txBody>
      </p:sp>
      <p:sp>
        <p:nvSpPr>
          <p:cNvPr id="7" name="TextBox 7"/>
          <p:cNvSpPr txBox="1"/>
          <p:nvPr/>
        </p:nvSpPr>
        <p:spPr>
          <a:xfrm>
            <a:off x="1928732" y="3127930"/>
            <a:ext cx="11685506" cy="1064260"/>
          </a:xfrm>
          <a:prstGeom prst="rect">
            <a:avLst/>
          </a:prstGeom>
        </p:spPr>
        <p:txBody>
          <a:bodyPr lIns="0" tIns="0" rIns="0" bIns="0" rtlCol="0" anchor="t">
            <a:spAutoFit/>
          </a:bodyPr>
          <a:lstStyle/>
          <a:p>
            <a:pPr algn="ctr">
              <a:lnSpc>
                <a:spcPts val="4340"/>
              </a:lnSpc>
            </a:pPr>
            <a:r>
              <a:rPr lang="en-US" sz="3100">
                <a:solidFill>
                  <a:srgbClr val="000000"/>
                </a:solidFill>
                <a:latin typeface="Now"/>
              </a:rPr>
              <a:t>Most Pre-processing techniques that used in preview papers:</a:t>
            </a:r>
          </a:p>
          <a:p>
            <a:pPr algn="l">
              <a:lnSpc>
                <a:spcPts val="4340"/>
              </a:lnSpc>
            </a:pPr>
            <a:endParaRPr lang="en-US" sz="3100">
              <a:solidFill>
                <a:srgbClr val="000000"/>
              </a:solidFill>
              <a:latin typeface="Now"/>
            </a:endParaRPr>
          </a:p>
        </p:txBody>
      </p:sp>
      <p:sp>
        <p:nvSpPr>
          <p:cNvPr id="8" name="TextBox 8"/>
          <p:cNvSpPr txBox="1"/>
          <p:nvPr/>
        </p:nvSpPr>
        <p:spPr>
          <a:xfrm>
            <a:off x="1928732" y="3838932"/>
            <a:ext cx="7609290" cy="1607185"/>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000000"/>
                </a:solidFill>
                <a:latin typeface="Now"/>
              </a:rPr>
              <a:t>Band-pass filter</a:t>
            </a:r>
          </a:p>
          <a:p>
            <a:pPr marL="669291" lvl="1" indent="-334646" algn="l">
              <a:lnSpc>
                <a:spcPts val="4340"/>
              </a:lnSpc>
              <a:buFont typeface="Arial"/>
              <a:buChar char="•"/>
            </a:pPr>
            <a:r>
              <a:rPr lang="en-US" sz="3100">
                <a:solidFill>
                  <a:srgbClr val="000000"/>
                </a:solidFill>
                <a:latin typeface="Now"/>
              </a:rPr>
              <a:t>Segmentation</a:t>
            </a:r>
          </a:p>
          <a:p>
            <a:pPr marL="669291" lvl="1" indent="-334646" algn="l">
              <a:lnSpc>
                <a:spcPts val="4340"/>
              </a:lnSpc>
              <a:buFont typeface="Arial"/>
              <a:buChar char="•"/>
            </a:pPr>
            <a:r>
              <a:rPr lang="en-US" sz="3100">
                <a:solidFill>
                  <a:srgbClr val="000000"/>
                </a:solidFill>
                <a:latin typeface="Now"/>
              </a:rPr>
              <a:t>data augmentation</a:t>
            </a:r>
          </a:p>
        </p:txBody>
      </p:sp>
      <p:sp>
        <p:nvSpPr>
          <p:cNvPr id="9" name="TextBox 9"/>
          <p:cNvSpPr txBox="1"/>
          <p:nvPr/>
        </p:nvSpPr>
        <p:spPr>
          <a:xfrm>
            <a:off x="1928732" y="5868462"/>
            <a:ext cx="10882198" cy="1607185"/>
          </a:xfrm>
          <a:prstGeom prst="rect">
            <a:avLst/>
          </a:prstGeom>
        </p:spPr>
        <p:txBody>
          <a:bodyPr lIns="0" tIns="0" rIns="0" bIns="0" rtlCol="0" anchor="t">
            <a:spAutoFit/>
          </a:bodyPr>
          <a:lstStyle/>
          <a:p>
            <a:pPr algn="l">
              <a:lnSpc>
                <a:spcPts val="4339"/>
              </a:lnSpc>
            </a:pPr>
            <a:r>
              <a:rPr lang="en-US" sz="3099" dirty="0">
                <a:solidFill>
                  <a:srgbClr val="000000"/>
                </a:solidFill>
                <a:latin typeface="Now"/>
              </a:rPr>
              <a:t>Most feature extraction and reduction techniques used:</a:t>
            </a:r>
          </a:p>
          <a:p>
            <a:pPr marL="669289" lvl="1" indent="-334645" algn="l">
              <a:lnSpc>
                <a:spcPts val="4339"/>
              </a:lnSpc>
              <a:buFont typeface="Arial"/>
              <a:buChar char="•"/>
            </a:pPr>
            <a:r>
              <a:rPr lang="en-US" sz="3099" dirty="0">
                <a:solidFill>
                  <a:srgbClr val="000000"/>
                </a:solidFill>
                <a:latin typeface="Now"/>
              </a:rPr>
              <a:t>Common spatial pattern(CSP)</a:t>
            </a:r>
          </a:p>
          <a:p>
            <a:pPr marL="669289" lvl="1" indent="-334645" algn="l">
              <a:lnSpc>
                <a:spcPts val="4339"/>
              </a:lnSpc>
              <a:buFont typeface="Arial"/>
              <a:buChar char="•"/>
            </a:pPr>
            <a:r>
              <a:rPr lang="en-US" sz="3099" dirty="0">
                <a:solidFill>
                  <a:srgbClr val="000000"/>
                </a:solidFill>
                <a:latin typeface="Now"/>
              </a:rPr>
              <a:t>Channel selection</a:t>
            </a:r>
          </a:p>
        </p:txBody>
      </p:sp>
      <p:sp>
        <p:nvSpPr>
          <p:cNvPr id="10" name="Freeform 10"/>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2040810"/>
            <a:ext cx="5557939" cy="887095"/>
          </a:xfrm>
          <a:prstGeom prst="rect">
            <a:avLst/>
          </a:prstGeom>
        </p:spPr>
        <p:txBody>
          <a:bodyPr lIns="0" tIns="0" rIns="0" bIns="0" rtlCol="0" anchor="t">
            <a:spAutoFit/>
          </a:bodyPr>
          <a:lstStyle/>
          <a:p>
            <a:pPr algn="l">
              <a:lnSpc>
                <a:spcPts val="7279"/>
              </a:lnSpc>
            </a:pPr>
            <a:r>
              <a:rPr lang="en-US" sz="5199">
                <a:solidFill>
                  <a:srgbClr val="000000"/>
                </a:solidFill>
                <a:latin typeface="Canva Sans Bold"/>
              </a:rPr>
              <a:t>Survey’s Notes:</a:t>
            </a:r>
          </a:p>
        </p:txBody>
      </p:sp>
      <p:sp>
        <p:nvSpPr>
          <p:cNvPr id="7" name="TextBox 7"/>
          <p:cNvSpPr txBox="1"/>
          <p:nvPr/>
        </p:nvSpPr>
        <p:spPr>
          <a:xfrm>
            <a:off x="1928732" y="3127930"/>
            <a:ext cx="11685506" cy="1064260"/>
          </a:xfrm>
          <a:prstGeom prst="rect">
            <a:avLst/>
          </a:prstGeom>
        </p:spPr>
        <p:txBody>
          <a:bodyPr lIns="0" tIns="0" rIns="0" bIns="0" rtlCol="0" anchor="t">
            <a:spAutoFit/>
          </a:bodyPr>
          <a:lstStyle/>
          <a:p>
            <a:pPr algn="ctr">
              <a:lnSpc>
                <a:spcPts val="4340"/>
              </a:lnSpc>
            </a:pPr>
            <a:r>
              <a:rPr lang="en-US" sz="3100">
                <a:solidFill>
                  <a:srgbClr val="000000"/>
                </a:solidFill>
                <a:latin typeface="Now"/>
              </a:rPr>
              <a:t>Most Pre-processing techniques that used in preview papers:</a:t>
            </a:r>
          </a:p>
          <a:p>
            <a:pPr algn="l">
              <a:lnSpc>
                <a:spcPts val="4340"/>
              </a:lnSpc>
            </a:pPr>
            <a:endParaRPr lang="en-US" sz="3100">
              <a:solidFill>
                <a:srgbClr val="000000"/>
              </a:solidFill>
              <a:latin typeface="Now"/>
            </a:endParaRPr>
          </a:p>
        </p:txBody>
      </p:sp>
      <p:sp>
        <p:nvSpPr>
          <p:cNvPr id="8" name="TextBox 8"/>
          <p:cNvSpPr txBox="1"/>
          <p:nvPr/>
        </p:nvSpPr>
        <p:spPr>
          <a:xfrm>
            <a:off x="1928732" y="7897991"/>
            <a:ext cx="10193689" cy="1607185"/>
          </a:xfrm>
          <a:prstGeom prst="rect">
            <a:avLst/>
          </a:prstGeom>
        </p:spPr>
        <p:txBody>
          <a:bodyPr lIns="0" tIns="0" rIns="0" bIns="0" rtlCol="0" anchor="t">
            <a:spAutoFit/>
          </a:bodyPr>
          <a:lstStyle/>
          <a:p>
            <a:pPr algn="l">
              <a:lnSpc>
                <a:spcPts val="4340"/>
              </a:lnSpc>
            </a:pPr>
            <a:r>
              <a:rPr lang="en-US" sz="3100" dirty="0">
                <a:solidFill>
                  <a:srgbClr val="000000"/>
                </a:solidFill>
                <a:latin typeface="Now"/>
              </a:rPr>
              <a:t>Most classification techniques used :</a:t>
            </a:r>
          </a:p>
          <a:p>
            <a:pPr marL="669291" lvl="1" indent="-334646" algn="l">
              <a:lnSpc>
                <a:spcPts val="4340"/>
              </a:lnSpc>
              <a:buFont typeface="Arial"/>
              <a:buChar char="•"/>
            </a:pPr>
            <a:r>
              <a:rPr lang="en-US" sz="3100" dirty="0">
                <a:solidFill>
                  <a:srgbClr val="000000"/>
                </a:solidFill>
                <a:latin typeface="Now"/>
              </a:rPr>
              <a:t>Deep learning models like CNN models (with different architectures) </a:t>
            </a:r>
          </a:p>
        </p:txBody>
      </p:sp>
      <p:sp>
        <p:nvSpPr>
          <p:cNvPr id="9" name="TextBox 9"/>
          <p:cNvSpPr txBox="1"/>
          <p:nvPr/>
        </p:nvSpPr>
        <p:spPr>
          <a:xfrm>
            <a:off x="1928732" y="3838932"/>
            <a:ext cx="7609290" cy="1607185"/>
          </a:xfrm>
          <a:prstGeom prst="rect">
            <a:avLst/>
          </a:prstGeom>
        </p:spPr>
        <p:txBody>
          <a:bodyPr lIns="0" tIns="0" rIns="0" bIns="0" rtlCol="0" anchor="t">
            <a:spAutoFit/>
          </a:bodyPr>
          <a:lstStyle/>
          <a:p>
            <a:pPr marL="669291" lvl="1" indent="-334646" algn="l">
              <a:lnSpc>
                <a:spcPts val="4340"/>
              </a:lnSpc>
              <a:buFont typeface="Arial"/>
              <a:buChar char="•"/>
            </a:pPr>
            <a:r>
              <a:rPr lang="en-US" sz="3100">
                <a:solidFill>
                  <a:srgbClr val="000000"/>
                </a:solidFill>
                <a:latin typeface="Now"/>
              </a:rPr>
              <a:t>Band-pass filter</a:t>
            </a:r>
          </a:p>
          <a:p>
            <a:pPr marL="669291" lvl="1" indent="-334646" algn="l">
              <a:lnSpc>
                <a:spcPts val="4340"/>
              </a:lnSpc>
              <a:buFont typeface="Arial"/>
              <a:buChar char="•"/>
            </a:pPr>
            <a:r>
              <a:rPr lang="en-US" sz="3100">
                <a:solidFill>
                  <a:srgbClr val="000000"/>
                </a:solidFill>
                <a:latin typeface="Now"/>
              </a:rPr>
              <a:t>Segmentation</a:t>
            </a:r>
          </a:p>
          <a:p>
            <a:pPr marL="669291" lvl="1" indent="-334646" algn="l">
              <a:lnSpc>
                <a:spcPts val="4340"/>
              </a:lnSpc>
              <a:buFont typeface="Arial"/>
              <a:buChar char="•"/>
            </a:pPr>
            <a:r>
              <a:rPr lang="en-US" sz="3100">
                <a:solidFill>
                  <a:srgbClr val="000000"/>
                </a:solidFill>
                <a:latin typeface="Now"/>
              </a:rPr>
              <a:t>data augmentation</a:t>
            </a:r>
          </a:p>
        </p:txBody>
      </p:sp>
      <p:sp>
        <p:nvSpPr>
          <p:cNvPr id="10" name="TextBox 10"/>
          <p:cNvSpPr txBox="1"/>
          <p:nvPr/>
        </p:nvSpPr>
        <p:spPr>
          <a:xfrm>
            <a:off x="1928732" y="5868462"/>
            <a:ext cx="10897663" cy="1607185"/>
          </a:xfrm>
          <a:prstGeom prst="rect">
            <a:avLst/>
          </a:prstGeom>
        </p:spPr>
        <p:txBody>
          <a:bodyPr lIns="0" tIns="0" rIns="0" bIns="0" rtlCol="0" anchor="t">
            <a:spAutoFit/>
          </a:bodyPr>
          <a:lstStyle/>
          <a:p>
            <a:pPr algn="l">
              <a:lnSpc>
                <a:spcPts val="4340"/>
              </a:lnSpc>
            </a:pPr>
            <a:r>
              <a:rPr lang="en-US" sz="3100">
                <a:solidFill>
                  <a:srgbClr val="000000"/>
                </a:solidFill>
                <a:latin typeface="Now"/>
              </a:rPr>
              <a:t>Most feature extraction and reduction techniques used:</a:t>
            </a:r>
          </a:p>
          <a:p>
            <a:pPr marL="669291" lvl="1" indent="-334646" algn="l">
              <a:lnSpc>
                <a:spcPts val="4340"/>
              </a:lnSpc>
              <a:buFont typeface="Arial"/>
              <a:buChar char="•"/>
            </a:pPr>
            <a:r>
              <a:rPr lang="en-US" sz="3100">
                <a:solidFill>
                  <a:srgbClr val="000000"/>
                </a:solidFill>
                <a:latin typeface="Now"/>
              </a:rPr>
              <a:t>Common spatial pattern(CSP)</a:t>
            </a:r>
          </a:p>
          <a:p>
            <a:pPr marL="669291" lvl="1" indent="-334646" algn="l">
              <a:lnSpc>
                <a:spcPts val="4340"/>
              </a:lnSpc>
              <a:buFont typeface="Arial"/>
              <a:buChar char="•"/>
            </a:pPr>
            <a:r>
              <a:rPr lang="en-US" sz="3100">
                <a:solidFill>
                  <a:srgbClr val="000000"/>
                </a:solidFill>
                <a:latin typeface="Now"/>
              </a:rPr>
              <a:t>Channel selection</a:t>
            </a:r>
          </a:p>
        </p:txBody>
      </p:sp>
      <p:sp>
        <p:nvSpPr>
          <p:cNvPr id="11" name="Freeform 11"/>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4" name="Freeform 4"/>
          <p:cNvSpPr/>
          <p:nvPr/>
        </p:nvSpPr>
        <p:spPr>
          <a:xfrm>
            <a:off x="12720265" y="4468258"/>
            <a:ext cx="1350484" cy="1350484"/>
          </a:xfrm>
          <a:custGeom>
            <a:avLst/>
            <a:gdLst/>
            <a:ahLst/>
            <a:cxnLst/>
            <a:rect l="l" t="t" r="r" b="b"/>
            <a:pathLst>
              <a:path w="1350484" h="1350484">
                <a:moveTo>
                  <a:pt x="0" y="0"/>
                </a:moveTo>
                <a:lnTo>
                  <a:pt x="1350484" y="0"/>
                </a:lnTo>
                <a:lnTo>
                  <a:pt x="1350484" y="1350484"/>
                </a:lnTo>
                <a:lnTo>
                  <a:pt x="0" y="135048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2706680" y="4423794"/>
            <a:ext cx="10013585" cy="1296537"/>
          </a:xfrm>
          <a:prstGeom prst="rect">
            <a:avLst/>
          </a:prstGeom>
        </p:spPr>
        <p:txBody>
          <a:bodyPr wrap="square" lIns="0" tIns="0" rIns="0" bIns="0" rtlCol="0" anchor="t">
            <a:spAutoFit/>
          </a:bodyPr>
          <a:lstStyle/>
          <a:p>
            <a:pPr algn="ctr">
              <a:lnSpc>
                <a:spcPts val="10651"/>
              </a:lnSpc>
            </a:pPr>
            <a:r>
              <a:rPr lang="en-US" sz="7607" dirty="0">
                <a:solidFill>
                  <a:srgbClr val="000000"/>
                </a:solidFill>
                <a:latin typeface="Canva Sans Bold"/>
              </a:rPr>
              <a:t>System Architecture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2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pic>
        <p:nvPicPr>
          <p:cNvPr id="35" name="Picture 34">
            <a:extLst>
              <a:ext uri="{FF2B5EF4-FFF2-40B4-BE49-F238E27FC236}">
                <a16:creationId xmlns:a16="http://schemas.microsoft.com/office/drawing/2014/main" id="{6D6F4461-B49A-0A1A-73DE-40F28D73D5AB}"/>
              </a:ext>
            </a:extLst>
          </p:cNvPr>
          <p:cNvPicPr>
            <a:picLocks noChangeAspect="1"/>
          </p:cNvPicPr>
          <p:nvPr/>
        </p:nvPicPr>
        <p:blipFill>
          <a:blip r:embed="rId3"/>
          <a:stretch>
            <a:fillRect/>
          </a:stretch>
        </p:blipFill>
        <p:spPr>
          <a:xfrm>
            <a:off x="952500" y="2324100"/>
            <a:ext cx="16383000" cy="638584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238112" y="6311852"/>
            <a:ext cx="10962500" cy="3460186"/>
          </a:xfrm>
          <a:custGeom>
            <a:avLst/>
            <a:gdLst/>
            <a:ahLst/>
            <a:cxnLst/>
            <a:rect l="l" t="t" r="r" b="b"/>
            <a:pathLst>
              <a:path w="10962500" h="3460186">
                <a:moveTo>
                  <a:pt x="0" y="0"/>
                </a:moveTo>
                <a:lnTo>
                  <a:pt x="10962499" y="0"/>
                </a:lnTo>
                <a:lnTo>
                  <a:pt x="10962499" y="3460187"/>
                </a:lnTo>
                <a:lnTo>
                  <a:pt x="0" y="346018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1028700" y="2040810"/>
            <a:ext cx="7704465" cy="887095"/>
          </a:xfrm>
          <a:prstGeom prst="rect">
            <a:avLst/>
          </a:prstGeom>
        </p:spPr>
        <p:txBody>
          <a:bodyPr lIns="0" tIns="0" rIns="0" bIns="0" rtlCol="0" anchor="t">
            <a:spAutoFit/>
          </a:bodyPr>
          <a:lstStyle/>
          <a:p>
            <a:pPr algn="l">
              <a:lnSpc>
                <a:spcPts val="7279"/>
              </a:lnSpc>
            </a:pPr>
            <a:r>
              <a:rPr lang="en-US" sz="5199">
                <a:solidFill>
                  <a:srgbClr val="000000"/>
                </a:solidFill>
                <a:latin typeface="Canva Sans Bold"/>
              </a:rPr>
              <a:t>1-Data acquisition</a:t>
            </a:r>
          </a:p>
        </p:txBody>
      </p:sp>
      <p:sp>
        <p:nvSpPr>
          <p:cNvPr id="7" name="TextBox 7"/>
          <p:cNvSpPr txBox="1"/>
          <p:nvPr/>
        </p:nvSpPr>
        <p:spPr>
          <a:xfrm>
            <a:off x="1028700" y="2981325"/>
            <a:ext cx="16870483" cy="4257675"/>
          </a:xfrm>
          <a:prstGeom prst="rect">
            <a:avLst/>
          </a:prstGeom>
        </p:spPr>
        <p:txBody>
          <a:bodyPr lIns="0" tIns="0" rIns="0" bIns="0" rtlCol="0" anchor="t">
            <a:spAutoFit/>
          </a:bodyPr>
          <a:lstStyle/>
          <a:p>
            <a:pPr marL="647702" lvl="1" indent="-323851" algn="l">
              <a:lnSpc>
                <a:spcPts val="4200"/>
              </a:lnSpc>
              <a:buFont typeface="Arial"/>
              <a:buChar char="•"/>
            </a:pPr>
            <a:r>
              <a:rPr lang="en-US" sz="3000">
                <a:solidFill>
                  <a:srgbClr val="000000"/>
                </a:solidFill>
                <a:latin typeface="Now"/>
              </a:rPr>
              <a:t> at the beginning (t=0) a fixation cursor appeared on the screen and a short tone was presented (beep)</a:t>
            </a:r>
          </a:p>
          <a:p>
            <a:pPr marL="647702" lvl="1" indent="-323851" algn="l">
              <a:lnSpc>
                <a:spcPts val="4200"/>
              </a:lnSpc>
              <a:buFont typeface="Arial"/>
              <a:buChar char="•"/>
            </a:pPr>
            <a:r>
              <a:rPr lang="en-US" sz="3000">
                <a:solidFill>
                  <a:srgbClr val="000000"/>
                </a:solidFill>
                <a:latin typeface="Now"/>
              </a:rPr>
              <a:t>  after two seconds(t=2) a cue in the form of an arrow pointing to either left, right, up, or down stayed on the screen for 1.25 sec</a:t>
            </a:r>
          </a:p>
          <a:p>
            <a:pPr marL="647702" lvl="1" indent="-323851" algn="l">
              <a:lnSpc>
                <a:spcPts val="4200"/>
              </a:lnSpc>
              <a:buFont typeface="Arial"/>
              <a:buChar char="•"/>
            </a:pPr>
            <a:r>
              <a:rPr lang="en-US" sz="3000">
                <a:solidFill>
                  <a:srgbClr val="000000"/>
                </a:solidFill>
                <a:latin typeface="Now"/>
              </a:rPr>
              <a:t>  then the subject was asked to carry out the MI task until the fixation cursor disappeared from the screen at t=6, and a short break followed when the screen was black again.</a:t>
            </a:r>
          </a:p>
          <a:p>
            <a:pPr marL="0" lvl="0" indent="0" algn="l">
              <a:lnSpc>
                <a:spcPts val="4200"/>
              </a:lnSpc>
              <a:spcBef>
                <a:spcPct val="0"/>
              </a:spcBef>
            </a:pPr>
            <a:endParaRPr lang="en-US" sz="3000">
              <a:solidFill>
                <a:srgbClr val="000000"/>
              </a:solidFill>
              <a:latin typeface="Now"/>
            </a:endParaRPr>
          </a:p>
        </p:txBody>
      </p:sp>
      <p:sp>
        <p:nvSpPr>
          <p:cNvPr id="8" name="Freeform 8"/>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7609031" y="3908298"/>
            <a:ext cx="10114203" cy="5949531"/>
          </a:xfrm>
          <a:custGeom>
            <a:avLst/>
            <a:gdLst/>
            <a:ahLst/>
            <a:cxnLst/>
            <a:rect l="l" t="t" r="r" b="b"/>
            <a:pathLst>
              <a:path w="10114203" h="5949531">
                <a:moveTo>
                  <a:pt x="0" y="0"/>
                </a:moveTo>
                <a:lnTo>
                  <a:pt x="10114203" y="0"/>
                </a:lnTo>
                <a:lnTo>
                  <a:pt x="10114203" y="5949531"/>
                </a:lnTo>
                <a:lnTo>
                  <a:pt x="0" y="5949531"/>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2040810"/>
            <a:ext cx="7339961" cy="887095"/>
          </a:xfrm>
          <a:prstGeom prst="rect">
            <a:avLst/>
          </a:prstGeom>
        </p:spPr>
        <p:txBody>
          <a:bodyPr lIns="0" tIns="0" rIns="0" bIns="0" rtlCol="0" anchor="t">
            <a:spAutoFit/>
          </a:bodyPr>
          <a:lstStyle/>
          <a:p>
            <a:pPr algn="l">
              <a:lnSpc>
                <a:spcPts val="7279"/>
              </a:lnSpc>
            </a:pPr>
            <a:r>
              <a:rPr lang="en-US" sz="5199">
                <a:solidFill>
                  <a:srgbClr val="000000"/>
                </a:solidFill>
                <a:latin typeface="Canva Sans Bold"/>
              </a:rPr>
              <a:t>2-Data Pre-processing</a:t>
            </a:r>
          </a:p>
        </p:txBody>
      </p:sp>
      <p:sp>
        <p:nvSpPr>
          <p:cNvPr id="8" name="TextBox 8"/>
          <p:cNvSpPr txBox="1"/>
          <p:nvPr/>
        </p:nvSpPr>
        <p:spPr>
          <a:xfrm>
            <a:off x="1409825" y="3156505"/>
            <a:ext cx="11256307" cy="4810010"/>
          </a:xfrm>
          <a:prstGeom prst="rect">
            <a:avLst/>
          </a:prstGeom>
        </p:spPr>
        <p:txBody>
          <a:bodyPr lIns="0" tIns="0" rIns="0" bIns="0" rtlCol="0" anchor="t">
            <a:spAutoFit/>
          </a:bodyPr>
          <a:lstStyle/>
          <a:p>
            <a:pPr marL="521416" lvl="1" indent="-260708" algn="just">
              <a:lnSpc>
                <a:spcPts val="4322"/>
              </a:lnSpc>
              <a:buFont typeface="Arial"/>
              <a:buChar char="•"/>
            </a:pPr>
            <a:r>
              <a:rPr lang="en-US" sz="2415">
                <a:solidFill>
                  <a:srgbClr val="000000"/>
                </a:solidFill>
                <a:latin typeface="Now"/>
              </a:rPr>
              <a:t>Filtering using band-pass filter (</a:t>
            </a:r>
            <a:r>
              <a:rPr lang="en-US" sz="2415">
                <a:solidFill>
                  <a:srgbClr val="000000"/>
                </a:solidFill>
                <a:latin typeface="Now Bold"/>
              </a:rPr>
              <a:t>Lowcut=8Hz,Highcut=30Hz,Order=5</a:t>
            </a:r>
            <a:r>
              <a:rPr lang="en-US" sz="2415">
                <a:solidFill>
                  <a:srgbClr val="000000"/>
                </a:solidFill>
                <a:latin typeface="Now"/>
              </a:rPr>
              <a:t>)</a:t>
            </a:r>
          </a:p>
          <a:p>
            <a:pPr marL="521416" lvl="1" indent="-260708" algn="just">
              <a:lnSpc>
                <a:spcPts val="4322"/>
              </a:lnSpc>
              <a:buFont typeface="Arial"/>
              <a:buChar char="•"/>
            </a:pPr>
            <a:r>
              <a:rPr lang="en-US" sz="2415">
                <a:solidFill>
                  <a:srgbClr val="000000"/>
                </a:solidFill>
                <a:latin typeface="Now"/>
              </a:rPr>
              <a:t>Z-Score normalization</a:t>
            </a:r>
          </a:p>
          <a:p>
            <a:pPr marL="521416" lvl="1" indent="-260708" algn="just">
              <a:lnSpc>
                <a:spcPts val="4322"/>
              </a:lnSpc>
              <a:buFont typeface="Arial"/>
              <a:buChar char="•"/>
            </a:pPr>
            <a:r>
              <a:rPr lang="en-US" sz="2415">
                <a:solidFill>
                  <a:srgbClr val="000000"/>
                </a:solidFill>
                <a:latin typeface="Now"/>
              </a:rPr>
              <a:t>Segmentation</a:t>
            </a:r>
          </a:p>
          <a:p>
            <a:pPr marL="1042833" lvl="2" indent="-347611" algn="just">
              <a:lnSpc>
                <a:spcPts val="4322"/>
              </a:lnSpc>
              <a:buFont typeface="Arial"/>
              <a:buChar char="⚬"/>
            </a:pPr>
            <a:r>
              <a:rPr lang="en-US" sz="2415">
                <a:solidFill>
                  <a:srgbClr val="000000"/>
                </a:solidFill>
                <a:latin typeface="Now"/>
              </a:rPr>
              <a:t>(</a:t>
            </a:r>
            <a:r>
              <a:rPr lang="en-US" sz="2415">
                <a:solidFill>
                  <a:srgbClr val="000000"/>
                </a:solidFill>
                <a:latin typeface="Now Bold"/>
              </a:rPr>
              <a:t>MI task 3sec:6sec</a:t>
            </a:r>
            <a:r>
              <a:rPr lang="en-US" sz="2415">
                <a:solidFill>
                  <a:srgbClr val="000000"/>
                </a:solidFill>
                <a:latin typeface="Now"/>
              </a:rPr>
              <a:t>)</a:t>
            </a:r>
          </a:p>
          <a:p>
            <a:pPr marL="1042833" lvl="2" indent="-347611" algn="just">
              <a:lnSpc>
                <a:spcPts val="4322"/>
              </a:lnSpc>
              <a:buFont typeface="Arial"/>
              <a:buChar char="⚬"/>
            </a:pPr>
            <a:r>
              <a:rPr lang="en-US" sz="2415">
                <a:solidFill>
                  <a:srgbClr val="000000"/>
                </a:solidFill>
                <a:latin typeface="Now Bold"/>
              </a:rPr>
              <a:t>(1.5sec:6sec)</a:t>
            </a:r>
          </a:p>
          <a:p>
            <a:pPr algn="just">
              <a:lnSpc>
                <a:spcPts val="4322"/>
              </a:lnSpc>
            </a:pPr>
            <a:endParaRPr lang="en-US" sz="2415">
              <a:solidFill>
                <a:srgbClr val="000000"/>
              </a:solidFill>
              <a:latin typeface="Now Bold"/>
            </a:endParaRPr>
          </a:p>
          <a:p>
            <a:pPr algn="just">
              <a:lnSpc>
                <a:spcPts val="4322"/>
              </a:lnSpc>
            </a:pPr>
            <a:endParaRPr lang="en-US" sz="2415">
              <a:solidFill>
                <a:srgbClr val="000000"/>
              </a:solidFill>
              <a:latin typeface="Now Bold"/>
            </a:endParaRPr>
          </a:p>
          <a:p>
            <a:pPr algn="just">
              <a:lnSpc>
                <a:spcPts val="4056"/>
              </a:lnSpc>
            </a:pPr>
            <a:endParaRPr lang="en-US" sz="2415">
              <a:solidFill>
                <a:srgbClr val="000000"/>
              </a:solidFill>
              <a:latin typeface="Now Bold"/>
            </a:endParaRPr>
          </a:p>
          <a:p>
            <a:pPr algn="just">
              <a:lnSpc>
                <a:spcPts val="4056"/>
              </a:lnSpc>
            </a:pPr>
            <a:r>
              <a:rPr lang="en-US" sz="2265">
                <a:solidFill>
                  <a:srgbClr val="000000"/>
                </a:solidFill>
                <a:latin typeface="Now"/>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5291767" y="5048250"/>
            <a:ext cx="770446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Classification Models:</a:t>
            </a:r>
          </a:p>
        </p:txBody>
      </p:sp>
      <p:sp>
        <p:nvSpPr>
          <p:cNvPr id="7" name="Freeform 2">
            <a:extLst>
              <a:ext uri="{FF2B5EF4-FFF2-40B4-BE49-F238E27FC236}">
                <a16:creationId xmlns:a16="http://schemas.microsoft.com/office/drawing/2014/main" id="{302DE26D-F77C-89C6-3DEB-139D4C5563DC}"/>
              </a:ext>
            </a:extLst>
          </p:cNvPr>
          <p:cNvSpPr/>
          <p:nvPr/>
        </p:nvSpPr>
        <p:spPr>
          <a:xfrm rot="19701678">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US"/>
          </a:p>
        </p:txBody>
      </p:sp>
      <p:sp>
        <p:nvSpPr>
          <p:cNvPr id="8" name="Freeform 2">
            <a:extLst>
              <a:ext uri="{FF2B5EF4-FFF2-40B4-BE49-F238E27FC236}">
                <a16:creationId xmlns:a16="http://schemas.microsoft.com/office/drawing/2014/main" id="{E9A036B7-A270-4CC6-68E2-A0411880C92E}"/>
              </a:ext>
            </a:extLst>
          </p:cNvPr>
          <p:cNvSpPr/>
          <p:nvPr/>
        </p:nvSpPr>
        <p:spPr>
          <a:xfrm rot="19701678">
            <a:off x="-3287716" y="-366202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1676400" y="3845592"/>
            <a:ext cx="14546638" cy="5911493"/>
          </a:xfrm>
          <a:custGeom>
            <a:avLst/>
            <a:gdLst/>
            <a:ahLst/>
            <a:cxnLst/>
            <a:rect l="l" t="t" r="r" b="b"/>
            <a:pathLst>
              <a:path w="14920077" h="7582910">
                <a:moveTo>
                  <a:pt x="0" y="0"/>
                </a:moveTo>
                <a:lnTo>
                  <a:pt x="14920076" y="0"/>
                </a:lnTo>
                <a:lnTo>
                  <a:pt x="14920076" y="7582910"/>
                </a:lnTo>
                <a:lnTo>
                  <a:pt x="0" y="758291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2040810"/>
            <a:ext cx="770446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Classification Models:</a:t>
            </a:r>
          </a:p>
        </p:txBody>
      </p:sp>
      <p:sp>
        <p:nvSpPr>
          <p:cNvPr id="8" name="TextBox 8"/>
          <p:cNvSpPr txBox="1"/>
          <p:nvPr/>
        </p:nvSpPr>
        <p:spPr>
          <a:xfrm>
            <a:off x="1181663" y="3238857"/>
            <a:ext cx="5042217" cy="48895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Now Bold"/>
              </a:rPr>
              <a:t>Resnet50: </a:t>
            </a:r>
            <a:r>
              <a:rPr lang="en-US" sz="2800">
                <a:solidFill>
                  <a:srgbClr val="000000"/>
                </a:solidFill>
                <a:latin typeface="Now"/>
              </a:rPr>
              <a:t>(ACC.=</a:t>
            </a:r>
            <a:r>
              <a:rPr lang="en-US" sz="2800">
                <a:solidFill>
                  <a:srgbClr val="000000"/>
                </a:solidFill>
                <a:latin typeface="Now Bold"/>
              </a:rPr>
              <a:t>42%</a:t>
            </a:r>
            <a:r>
              <a:rPr lang="en-US" sz="2800">
                <a:solidFill>
                  <a:srgbClr val="000000"/>
                </a:solidFill>
                <a:latin typeface="Now"/>
              </a:rPr>
              <a:t>)  </a:t>
            </a:r>
          </a:p>
        </p:txBody>
      </p:sp>
      <p:sp>
        <p:nvSpPr>
          <p:cNvPr id="9" name="Freeform 9"/>
          <p:cNvSpPr/>
          <p:nvPr/>
        </p:nvSpPr>
        <p:spPr>
          <a:xfrm>
            <a:off x="6074852" y="3137672"/>
            <a:ext cx="652105" cy="748470"/>
          </a:xfrm>
          <a:custGeom>
            <a:avLst/>
            <a:gdLst/>
            <a:ahLst/>
            <a:cxnLst/>
            <a:rect l="l" t="t" r="r" b="b"/>
            <a:pathLst>
              <a:path w="652105" h="748470">
                <a:moveTo>
                  <a:pt x="0" y="0"/>
                </a:moveTo>
                <a:lnTo>
                  <a:pt x="652105" y="0"/>
                </a:lnTo>
                <a:lnTo>
                  <a:pt x="652105" y="748470"/>
                </a:lnTo>
                <a:lnTo>
                  <a:pt x="0" y="748470"/>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2805762" y="2013928"/>
            <a:ext cx="12769075" cy="509897"/>
            <a:chOff x="0" y="0"/>
            <a:chExt cx="7673327" cy="306413"/>
          </a:xfrm>
        </p:grpSpPr>
        <p:sp>
          <p:nvSpPr>
            <p:cNvPr id="7" name="Freeform 7"/>
            <p:cNvSpPr/>
            <p:nvPr/>
          </p:nvSpPr>
          <p:spPr>
            <a:xfrm>
              <a:off x="0" y="0"/>
              <a:ext cx="7673327" cy="306413"/>
            </a:xfrm>
            <a:custGeom>
              <a:avLst/>
              <a:gdLst/>
              <a:ahLst/>
              <a:cxnLst/>
              <a:rect l="l" t="t" r="r" b="b"/>
              <a:pathLst>
                <a:path w="7673327" h="306413">
                  <a:moveTo>
                    <a:pt x="0" y="0"/>
                  </a:moveTo>
                  <a:lnTo>
                    <a:pt x="7673327" y="0"/>
                  </a:lnTo>
                  <a:lnTo>
                    <a:pt x="7673327" y="306413"/>
                  </a:lnTo>
                  <a:lnTo>
                    <a:pt x="0" y="306413"/>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8" name="TextBox 8"/>
            <p:cNvSpPr txBox="1"/>
            <p:nvPr/>
          </p:nvSpPr>
          <p:spPr>
            <a:xfrm>
              <a:off x="0" y="-38100"/>
              <a:ext cx="7673327" cy="34451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805762" y="2523825"/>
            <a:ext cx="12769075" cy="509897"/>
            <a:chOff x="0" y="0"/>
            <a:chExt cx="7673327" cy="306413"/>
          </a:xfrm>
        </p:grpSpPr>
        <p:sp>
          <p:nvSpPr>
            <p:cNvPr id="10" name="Freeform 10"/>
            <p:cNvSpPr/>
            <p:nvPr/>
          </p:nvSpPr>
          <p:spPr>
            <a:xfrm>
              <a:off x="0" y="0"/>
              <a:ext cx="7673327" cy="306413"/>
            </a:xfrm>
            <a:custGeom>
              <a:avLst/>
              <a:gdLst/>
              <a:ahLst/>
              <a:cxnLst/>
              <a:rect l="l" t="t" r="r" b="b"/>
              <a:pathLst>
                <a:path w="7673327" h="306413">
                  <a:moveTo>
                    <a:pt x="0" y="0"/>
                  </a:moveTo>
                  <a:lnTo>
                    <a:pt x="7673327" y="0"/>
                  </a:lnTo>
                  <a:lnTo>
                    <a:pt x="7673327" y="306413"/>
                  </a:lnTo>
                  <a:lnTo>
                    <a:pt x="0" y="306413"/>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1" name="TextBox 11"/>
            <p:cNvSpPr txBox="1"/>
            <p:nvPr/>
          </p:nvSpPr>
          <p:spPr>
            <a:xfrm>
              <a:off x="0" y="-38100"/>
              <a:ext cx="7673327" cy="344513"/>
            </a:xfrm>
            <a:prstGeom prst="rect">
              <a:avLst/>
            </a:prstGeom>
          </p:spPr>
          <p:txBody>
            <a:bodyPr lIns="50800" tIns="50800" rIns="50800" bIns="50800" rtlCol="0" anchor="ctr"/>
            <a:lstStyle/>
            <a:p>
              <a:pPr algn="ctr">
                <a:lnSpc>
                  <a:spcPts val="2659"/>
                </a:lnSpc>
              </a:pPr>
              <a:endParaRPr/>
            </a:p>
          </p:txBody>
        </p:sp>
      </p:grpSp>
      <p:graphicFrame>
        <p:nvGraphicFramePr>
          <p:cNvPr id="12" name="Table 12"/>
          <p:cNvGraphicFramePr>
            <a:graphicFrameLocks noGrp="1"/>
          </p:cNvGraphicFramePr>
          <p:nvPr>
            <p:extLst>
              <p:ext uri="{D42A27DB-BD31-4B8C-83A1-F6EECF244321}">
                <p14:modId xmlns:p14="http://schemas.microsoft.com/office/powerpoint/2010/main" val="3696439109"/>
              </p:ext>
            </p:extLst>
          </p:nvPr>
        </p:nvGraphicFramePr>
        <p:xfrm>
          <a:off x="2805762" y="2019300"/>
          <a:ext cx="12769074" cy="7567754"/>
        </p:xfrm>
        <a:graphic>
          <a:graphicData uri="http://schemas.openxmlformats.org/drawingml/2006/table">
            <a:tbl>
              <a:tblPr/>
              <a:tblGrid>
                <a:gridCol w="6232297">
                  <a:extLst>
                    <a:ext uri="{9D8B030D-6E8A-4147-A177-3AD203B41FA5}">
                      <a16:colId xmlns:a16="http://schemas.microsoft.com/office/drawing/2014/main" val="20000"/>
                    </a:ext>
                  </a:extLst>
                </a:gridCol>
                <a:gridCol w="6536777">
                  <a:extLst>
                    <a:ext uri="{9D8B030D-6E8A-4147-A177-3AD203B41FA5}">
                      <a16:colId xmlns:a16="http://schemas.microsoft.com/office/drawing/2014/main" val="20001"/>
                    </a:ext>
                  </a:extLst>
                </a:gridCol>
              </a:tblGrid>
              <a:tr h="509779">
                <a:tc gridSpan="2">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hMerge="1">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9779">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9779">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2"/>
                  </a:ext>
                </a:extLst>
              </a:tr>
              <a:tr h="559876">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3"/>
                  </a:ext>
                </a:extLst>
              </a:tr>
              <a:tr h="737405">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4"/>
                  </a:ext>
                </a:extLst>
              </a:tr>
              <a:tr h="638504">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5"/>
                  </a:ext>
                </a:extLst>
              </a:tr>
              <a:tr h="683772">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6"/>
                  </a:ext>
                </a:extLst>
              </a:tr>
              <a:tr h="683772">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7"/>
                  </a:ext>
                </a:extLst>
              </a:tr>
              <a:tr h="683772">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8"/>
                  </a:ext>
                </a:extLst>
              </a:tr>
              <a:tr h="683772">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9"/>
                  </a:ext>
                </a:extLst>
              </a:tr>
              <a:tr h="683772">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10"/>
                  </a:ext>
                </a:extLst>
              </a:tr>
              <a:tr h="683772">
                <a:tc>
                  <a:txBody>
                    <a:bodyPr/>
                    <a:lstStyle/>
                    <a:p>
                      <a:pPr algn="ctr">
                        <a:lnSpc>
                          <a:spcPts val="1165"/>
                        </a:lnSpc>
                        <a:defRPr/>
                      </a:pPr>
                      <a:endParaRPr lang="en-US" sz="110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tcPr>
                </a:tc>
                <a:tc>
                  <a:txBody>
                    <a:bodyPr/>
                    <a:lstStyle/>
                    <a:p>
                      <a:pPr algn="ctr">
                        <a:lnSpc>
                          <a:spcPts val="1165"/>
                        </a:lnSpc>
                        <a:defRPr/>
                      </a:pPr>
                      <a:endParaRPr lang="en-US" sz="1100" dirty="0"/>
                    </a:p>
                  </a:txBody>
                  <a:tcPr marL="83492" marR="83492" marT="83492" marB="83492" anchor="ctr">
                    <a:lnL w="13208" cap="flat" cmpd="sng" algn="ctr">
                      <a:solidFill>
                        <a:srgbClr val="000000"/>
                      </a:solidFill>
                      <a:prstDash val="solid"/>
                      <a:round/>
                      <a:headEnd type="none" w="med" len="med"/>
                      <a:tailEnd type="none" w="med" len="med"/>
                    </a:lnL>
                    <a:lnR w="13208" cap="flat" cmpd="sng" algn="ctr">
                      <a:solidFill>
                        <a:srgbClr val="000000"/>
                      </a:solidFill>
                      <a:prstDash val="solid"/>
                      <a:round/>
                      <a:headEnd type="none" w="med" len="med"/>
                      <a:tailEnd type="none" w="med" len="med"/>
                    </a:lnR>
                    <a:lnT w="13208" cap="flat" cmpd="sng" algn="ctr">
                      <a:solidFill>
                        <a:srgbClr val="000000"/>
                      </a:solidFill>
                      <a:prstDash val="solid"/>
                      <a:round/>
                      <a:headEnd type="none" w="med" len="med"/>
                      <a:tailEnd type="none" w="med" len="med"/>
                    </a:lnT>
                    <a:lnB w="1320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11"/>
                  </a:ext>
                </a:extLst>
              </a:tr>
            </a:tbl>
          </a:graphicData>
        </a:graphic>
      </p:graphicFrame>
      <p:sp>
        <p:nvSpPr>
          <p:cNvPr id="13" name="TextBox 13"/>
          <p:cNvSpPr txBox="1"/>
          <p:nvPr/>
        </p:nvSpPr>
        <p:spPr>
          <a:xfrm>
            <a:off x="3596850" y="2556236"/>
            <a:ext cx="3472163" cy="397451"/>
          </a:xfrm>
          <a:prstGeom prst="rect">
            <a:avLst/>
          </a:prstGeom>
        </p:spPr>
        <p:txBody>
          <a:bodyPr lIns="0" tIns="0" rIns="0" bIns="0" rtlCol="0" anchor="t">
            <a:spAutoFit/>
          </a:bodyPr>
          <a:lstStyle/>
          <a:p>
            <a:pPr algn="ctr">
              <a:lnSpc>
                <a:spcPts val="3219"/>
              </a:lnSpc>
            </a:pPr>
            <a:r>
              <a:rPr lang="en-US" sz="2299">
                <a:solidFill>
                  <a:srgbClr val="FFFFFF"/>
                </a:solidFill>
                <a:latin typeface="Now Bold"/>
              </a:rPr>
              <a:t># Subjects</a:t>
            </a:r>
          </a:p>
        </p:txBody>
      </p:sp>
      <p:sp>
        <p:nvSpPr>
          <p:cNvPr id="14" name="TextBox 14"/>
          <p:cNvSpPr txBox="1"/>
          <p:nvPr/>
        </p:nvSpPr>
        <p:spPr>
          <a:xfrm>
            <a:off x="4049504" y="3093244"/>
            <a:ext cx="2566855" cy="372743"/>
          </a:xfrm>
          <a:prstGeom prst="rect">
            <a:avLst/>
          </a:prstGeom>
        </p:spPr>
        <p:txBody>
          <a:bodyPr lIns="0" tIns="0" rIns="0" bIns="0" rtlCol="0" anchor="t">
            <a:spAutoFit/>
          </a:bodyPr>
          <a:lstStyle/>
          <a:p>
            <a:pPr algn="ctr">
              <a:lnSpc>
                <a:spcPts val="3080"/>
              </a:lnSpc>
            </a:pPr>
            <a:r>
              <a:rPr lang="en-US" sz="2200">
                <a:solidFill>
                  <a:srgbClr val="000000"/>
                </a:solidFill>
                <a:latin typeface="Now"/>
              </a:rPr>
              <a:t>Subject 1</a:t>
            </a:r>
          </a:p>
        </p:txBody>
      </p:sp>
      <p:sp>
        <p:nvSpPr>
          <p:cNvPr id="15" name="TextBox 15"/>
          <p:cNvSpPr txBox="1"/>
          <p:nvPr/>
        </p:nvSpPr>
        <p:spPr>
          <a:xfrm>
            <a:off x="4049504" y="4283180"/>
            <a:ext cx="2566855" cy="372743"/>
          </a:xfrm>
          <a:prstGeom prst="rect">
            <a:avLst/>
          </a:prstGeom>
        </p:spPr>
        <p:txBody>
          <a:bodyPr lIns="0" tIns="0" rIns="0" bIns="0" rtlCol="0" anchor="t">
            <a:spAutoFit/>
          </a:bodyPr>
          <a:lstStyle/>
          <a:p>
            <a:pPr algn="ctr">
              <a:lnSpc>
                <a:spcPts val="3080"/>
              </a:lnSpc>
            </a:pPr>
            <a:r>
              <a:rPr lang="en-US" sz="2200">
                <a:solidFill>
                  <a:srgbClr val="000000"/>
                </a:solidFill>
                <a:latin typeface="Now"/>
              </a:rPr>
              <a:t>Subject 3</a:t>
            </a:r>
          </a:p>
        </p:txBody>
      </p:sp>
      <p:sp>
        <p:nvSpPr>
          <p:cNvPr id="16" name="TextBox 16"/>
          <p:cNvSpPr txBox="1"/>
          <p:nvPr/>
        </p:nvSpPr>
        <p:spPr>
          <a:xfrm>
            <a:off x="4049504" y="4937200"/>
            <a:ext cx="2566855" cy="372743"/>
          </a:xfrm>
          <a:prstGeom prst="rect">
            <a:avLst/>
          </a:prstGeom>
        </p:spPr>
        <p:txBody>
          <a:bodyPr lIns="0" tIns="0" rIns="0" bIns="0" rtlCol="0" anchor="t">
            <a:spAutoFit/>
          </a:bodyPr>
          <a:lstStyle/>
          <a:p>
            <a:pPr algn="ctr">
              <a:lnSpc>
                <a:spcPts val="3080"/>
              </a:lnSpc>
            </a:pPr>
            <a:r>
              <a:rPr lang="en-US" sz="2200">
                <a:solidFill>
                  <a:srgbClr val="000000"/>
                </a:solidFill>
                <a:latin typeface="Now"/>
              </a:rPr>
              <a:t>Subject 4</a:t>
            </a:r>
          </a:p>
        </p:txBody>
      </p:sp>
      <p:sp>
        <p:nvSpPr>
          <p:cNvPr id="17" name="TextBox 17"/>
          <p:cNvSpPr txBox="1"/>
          <p:nvPr/>
        </p:nvSpPr>
        <p:spPr>
          <a:xfrm>
            <a:off x="4049504" y="5592731"/>
            <a:ext cx="2566855" cy="339706"/>
          </a:xfrm>
          <a:prstGeom prst="rect">
            <a:avLst/>
          </a:prstGeom>
        </p:spPr>
        <p:txBody>
          <a:bodyPr lIns="0" tIns="0" rIns="0" bIns="0" rtlCol="0" anchor="t">
            <a:spAutoFit/>
          </a:bodyPr>
          <a:lstStyle/>
          <a:p>
            <a:pPr algn="ctr">
              <a:lnSpc>
                <a:spcPts val="2801"/>
              </a:lnSpc>
            </a:pPr>
            <a:r>
              <a:rPr lang="en-US" sz="2000">
                <a:solidFill>
                  <a:srgbClr val="000000"/>
                </a:solidFill>
                <a:latin typeface="Now"/>
              </a:rPr>
              <a:t>Subject 5</a:t>
            </a:r>
          </a:p>
        </p:txBody>
      </p:sp>
      <p:sp>
        <p:nvSpPr>
          <p:cNvPr id="18" name="TextBox 18"/>
          <p:cNvSpPr txBox="1"/>
          <p:nvPr/>
        </p:nvSpPr>
        <p:spPr>
          <a:xfrm>
            <a:off x="4049504" y="6309655"/>
            <a:ext cx="2566855" cy="339706"/>
          </a:xfrm>
          <a:prstGeom prst="rect">
            <a:avLst/>
          </a:prstGeom>
        </p:spPr>
        <p:txBody>
          <a:bodyPr lIns="0" tIns="0" rIns="0" bIns="0" rtlCol="0" anchor="t">
            <a:spAutoFit/>
          </a:bodyPr>
          <a:lstStyle/>
          <a:p>
            <a:pPr algn="ctr">
              <a:lnSpc>
                <a:spcPts val="2801"/>
              </a:lnSpc>
            </a:pPr>
            <a:r>
              <a:rPr lang="en-US" sz="2000">
                <a:solidFill>
                  <a:srgbClr val="000000"/>
                </a:solidFill>
                <a:latin typeface="Now"/>
              </a:rPr>
              <a:t>Subject 6</a:t>
            </a:r>
          </a:p>
        </p:txBody>
      </p:sp>
      <p:sp>
        <p:nvSpPr>
          <p:cNvPr id="19" name="TextBox 19"/>
          <p:cNvSpPr txBox="1"/>
          <p:nvPr/>
        </p:nvSpPr>
        <p:spPr>
          <a:xfrm>
            <a:off x="4049504" y="7052401"/>
            <a:ext cx="2566855" cy="339706"/>
          </a:xfrm>
          <a:prstGeom prst="rect">
            <a:avLst/>
          </a:prstGeom>
        </p:spPr>
        <p:txBody>
          <a:bodyPr lIns="0" tIns="0" rIns="0" bIns="0" rtlCol="0" anchor="t">
            <a:spAutoFit/>
          </a:bodyPr>
          <a:lstStyle/>
          <a:p>
            <a:pPr algn="ctr">
              <a:lnSpc>
                <a:spcPts val="2801"/>
              </a:lnSpc>
            </a:pPr>
            <a:r>
              <a:rPr lang="en-US" sz="2000">
                <a:solidFill>
                  <a:srgbClr val="000000"/>
                </a:solidFill>
                <a:latin typeface="Now"/>
              </a:rPr>
              <a:t>Subject 7</a:t>
            </a:r>
          </a:p>
        </p:txBody>
      </p:sp>
      <p:sp>
        <p:nvSpPr>
          <p:cNvPr id="20" name="TextBox 20"/>
          <p:cNvSpPr txBox="1"/>
          <p:nvPr/>
        </p:nvSpPr>
        <p:spPr>
          <a:xfrm>
            <a:off x="4049504" y="7713627"/>
            <a:ext cx="2566855" cy="339706"/>
          </a:xfrm>
          <a:prstGeom prst="rect">
            <a:avLst/>
          </a:prstGeom>
        </p:spPr>
        <p:txBody>
          <a:bodyPr lIns="0" tIns="0" rIns="0" bIns="0" rtlCol="0" anchor="t">
            <a:spAutoFit/>
          </a:bodyPr>
          <a:lstStyle/>
          <a:p>
            <a:pPr algn="ctr">
              <a:lnSpc>
                <a:spcPts val="2801"/>
              </a:lnSpc>
            </a:pPr>
            <a:r>
              <a:rPr lang="en-US" sz="2000">
                <a:solidFill>
                  <a:srgbClr val="000000"/>
                </a:solidFill>
                <a:latin typeface="Now"/>
              </a:rPr>
              <a:t>Subject 8</a:t>
            </a:r>
          </a:p>
        </p:txBody>
      </p:sp>
      <p:sp>
        <p:nvSpPr>
          <p:cNvPr id="21" name="TextBox 21"/>
          <p:cNvSpPr txBox="1"/>
          <p:nvPr/>
        </p:nvSpPr>
        <p:spPr>
          <a:xfrm>
            <a:off x="4049504" y="8366051"/>
            <a:ext cx="2566855" cy="339706"/>
          </a:xfrm>
          <a:prstGeom prst="rect">
            <a:avLst/>
          </a:prstGeom>
        </p:spPr>
        <p:txBody>
          <a:bodyPr lIns="0" tIns="0" rIns="0" bIns="0" rtlCol="0" anchor="t">
            <a:spAutoFit/>
          </a:bodyPr>
          <a:lstStyle/>
          <a:p>
            <a:pPr algn="ctr">
              <a:lnSpc>
                <a:spcPts val="2801"/>
              </a:lnSpc>
            </a:pPr>
            <a:r>
              <a:rPr lang="en-US" sz="2000">
                <a:solidFill>
                  <a:srgbClr val="000000"/>
                </a:solidFill>
                <a:latin typeface="Now"/>
              </a:rPr>
              <a:t>Subject 9</a:t>
            </a:r>
          </a:p>
        </p:txBody>
      </p:sp>
      <p:sp>
        <p:nvSpPr>
          <p:cNvPr id="22" name="TextBox 22"/>
          <p:cNvSpPr txBox="1"/>
          <p:nvPr/>
        </p:nvSpPr>
        <p:spPr>
          <a:xfrm>
            <a:off x="4049504" y="3707399"/>
            <a:ext cx="2566855" cy="372743"/>
          </a:xfrm>
          <a:prstGeom prst="rect">
            <a:avLst/>
          </a:prstGeom>
        </p:spPr>
        <p:txBody>
          <a:bodyPr lIns="0" tIns="0" rIns="0" bIns="0" rtlCol="0" anchor="t">
            <a:spAutoFit/>
          </a:bodyPr>
          <a:lstStyle/>
          <a:p>
            <a:pPr algn="ctr">
              <a:lnSpc>
                <a:spcPts val="3080"/>
              </a:lnSpc>
            </a:pPr>
            <a:r>
              <a:rPr lang="en-US" sz="2200">
                <a:solidFill>
                  <a:srgbClr val="000000"/>
                </a:solidFill>
                <a:latin typeface="Now"/>
              </a:rPr>
              <a:t>Subject 2</a:t>
            </a:r>
          </a:p>
        </p:txBody>
      </p:sp>
      <p:sp>
        <p:nvSpPr>
          <p:cNvPr id="23" name="TextBox 23"/>
          <p:cNvSpPr txBox="1"/>
          <p:nvPr/>
        </p:nvSpPr>
        <p:spPr>
          <a:xfrm>
            <a:off x="4049504" y="8995122"/>
            <a:ext cx="2566855" cy="314211"/>
          </a:xfrm>
          <a:prstGeom prst="rect">
            <a:avLst/>
          </a:prstGeom>
        </p:spPr>
        <p:txBody>
          <a:bodyPr lIns="0" tIns="0" rIns="0" bIns="0" rtlCol="0" anchor="t">
            <a:spAutoFit/>
          </a:bodyPr>
          <a:lstStyle/>
          <a:p>
            <a:pPr algn="ctr">
              <a:lnSpc>
                <a:spcPts val="2574"/>
              </a:lnSpc>
            </a:pPr>
            <a:r>
              <a:rPr lang="en-US" sz="1838">
                <a:solidFill>
                  <a:srgbClr val="000000"/>
                </a:solidFill>
                <a:latin typeface="Now Bold"/>
              </a:rPr>
              <a:t>Avg. Accuracy</a:t>
            </a:r>
          </a:p>
        </p:txBody>
      </p:sp>
      <p:sp>
        <p:nvSpPr>
          <p:cNvPr id="24" name="TextBox 24"/>
          <p:cNvSpPr txBox="1"/>
          <p:nvPr/>
        </p:nvSpPr>
        <p:spPr>
          <a:xfrm>
            <a:off x="10473803" y="2556236"/>
            <a:ext cx="2817607" cy="397382"/>
          </a:xfrm>
          <a:prstGeom prst="rect">
            <a:avLst/>
          </a:prstGeom>
        </p:spPr>
        <p:txBody>
          <a:bodyPr lIns="0" tIns="0" rIns="0" bIns="0" rtlCol="0" anchor="t">
            <a:spAutoFit/>
          </a:bodyPr>
          <a:lstStyle/>
          <a:p>
            <a:pPr algn="ctr">
              <a:lnSpc>
                <a:spcPts val="3223"/>
              </a:lnSpc>
            </a:pPr>
            <a:r>
              <a:rPr lang="en-US" sz="2302">
                <a:solidFill>
                  <a:srgbClr val="FFFFFF"/>
                </a:solidFill>
                <a:latin typeface="Now Bold"/>
              </a:rPr>
              <a:t>Accuracy</a:t>
            </a:r>
          </a:p>
        </p:txBody>
      </p:sp>
      <p:sp>
        <p:nvSpPr>
          <p:cNvPr id="25" name="TextBox 25"/>
          <p:cNvSpPr txBox="1"/>
          <p:nvPr/>
        </p:nvSpPr>
        <p:spPr>
          <a:xfrm>
            <a:off x="10599179" y="3093244"/>
            <a:ext cx="2566855" cy="379064"/>
          </a:xfrm>
          <a:prstGeom prst="rect">
            <a:avLst/>
          </a:prstGeom>
        </p:spPr>
        <p:txBody>
          <a:bodyPr lIns="0" tIns="0" rIns="0" bIns="0" rtlCol="0" anchor="t">
            <a:spAutoFit/>
          </a:bodyPr>
          <a:lstStyle/>
          <a:p>
            <a:pPr algn="ctr">
              <a:lnSpc>
                <a:spcPts val="3080"/>
              </a:lnSpc>
            </a:pPr>
            <a:r>
              <a:rPr lang="en-US" sz="2200">
                <a:solidFill>
                  <a:srgbClr val="000000"/>
                </a:solidFill>
                <a:latin typeface="Now Bold"/>
              </a:rPr>
              <a:t>30%</a:t>
            </a:r>
          </a:p>
        </p:txBody>
      </p:sp>
      <p:sp>
        <p:nvSpPr>
          <p:cNvPr id="26" name="TextBox 26"/>
          <p:cNvSpPr txBox="1"/>
          <p:nvPr/>
        </p:nvSpPr>
        <p:spPr>
          <a:xfrm>
            <a:off x="10599179" y="3631504"/>
            <a:ext cx="2566855" cy="355013"/>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32%</a:t>
            </a:r>
          </a:p>
        </p:txBody>
      </p:sp>
      <p:sp>
        <p:nvSpPr>
          <p:cNvPr id="27" name="TextBox 27"/>
          <p:cNvSpPr txBox="1"/>
          <p:nvPr/>
        </p:nvSpPr>
        <p:spPr>
          <a:xfrm>
            <a:off x="10599179" y="4346918"/>
            <a:ext cx="2566855" cy="379064"/>
          </a:xfrm>
          <a:prstGeom prst="rect">
            <a:avLst/>
          </a:prstGeom>
        </p:spPr>
        <p:txBody>
          <a:bodyPr lIns="0" tIns="0" rIns="0" bIns="0" rtlCol="0" anchor="t">
            <a:spAutoFit/>
          </a:bodyPr>
          <a:lstStyle/>
          <a:p>
            <a:pPr algn="ctr">
              <a:lnSpc>
                <a:spcPts val="3080"/>
              </a:lnSpc>
            </a:pPr>
            <a:r>
              <a:rPr lang="en-US" sz="2200">
                <a:solidFill>
                  <a:srgbClr val="000000"/>
                </a:solidFill>
                <a:latin typeface="Now Bold"/>
              </a:rPr>
              <a:t>35%</a:t>
            </a:r>
          </a:p>
        </p:txBody>
      </p:sp>
      <p:sp>
        <p:nvSpPr>
          <p:cNvPr id="28" name="TextBox 28"/>
          <p:cNvSpPr txBox="1"/>
          <p:nvPr/>
        </p:nvSpPr>
        <p:spPr>
          <a:xfrm>
            <a:off x="10599179" y="4996639"/>
            <a:ext cx="2566855" cy="379064"/>
          </a:xfrm>
          <a:prstGeom prst="rect">
            <a:avLst/>
          </a:prstGeom>
        </p:spPr>
        <p:txBody>
          <a:bodyPr lIns="0" tIns="0" rIns="0" bIns="0" rtlCol="0" anchor="t">
            <a:spAutoFit/>
          </a:bodyPr>
          <a:lstStyle/>
          <a:p>
            <a:pPr algn="ctr">
              <a:lnSpc>
                <a:spcPts val="3080"/>
              </a:lnSpc>
            </a:pPr>
            <a:r>
              <a:rPr lang="en-US" sz="2200">
                <a:solidFill>
                  <a:srgbClr val="000000"/>
                </a:solidFill>
                <a:latin typeface="Now Bold"/>
              </a:rPr>
              <a:t>40%</a:t>
            </a:r>
          </a:p>
        </p:txBody>
      </p:sp>
      <p:sp>
        <p:nvSpPr>
          <p:cNvPr id="29" name="TextBox 29"/>
          <p:cNvSpPr txBox="1"/>
          <p:nvPr/>
        </p:nvSpPr>
        <p:spPr>
          <a:xfrm>
            <a:off x="10599179" y="5650903"/>
            <a:ext cx="2566855" cy="379064"/>
          </a:xfrm>
          <a:prstGeom prst="rect">
            <a:avLst/>
          </a:prstGeom>
        </p:spPr>
        <p:txBody>
          <a:bodyPr lIns="0" tIns="0" rIns="0" bIns="0" rtlCol="0" anchor="t">
            <a:spAutoFit/>
          </a:bodyPr>
          <a:lstStyle/>
          <a:p>
            <a:pPr algn="ctr">
              <a:lnSpc>
                <a:spcPts val="3080"/>
              </a:lnSpc>
            </a:pPr>
            <a:r>
              <a:rPr lang="en-US" sz="2200">
                <a:solidFill>
                  <a:srgbClr val="000000"/>
                </a:solidFill>
                <a:latin typeface="Now Bold"/>
              </a:rPr>
              <a:t>41%</a:t>
            </a:r>
          </a:p>
        </p:txBody>
      </p:sp>
      <p:sp>
        <p:nvSpPr>
          <p:cNvPr id="30" name="TextBox 30"/>
          <p:cNvSpPr txBox="1"/>
          <p:nvPr/>
        </p:nvSpPr>
        <p:spPr>
          <a:xfrm>
            <a:off x="10599179" y="6305168"/>
            <a:ext cx="2566855" cy="379064"/>
          </a:xfrm>
          <a:prstGeom prst="rect">
            <a:avLst/>
          </a:prstGeom>
        </p:spPr>
        <p:txBody>
          <a:bodyPr lIns="0" tIns="0" rIns="0" bIns="0" rtlCol="0" anchor="t">
            <a:spAutoFit/>
          </a:bodyPr>
          <a:lstStyle/>
          <a:p>
            <a:pPr algn="ctr">
              <a:lnSpc>
                <a:spcPts val="3080"/>
              </a:lnSpc>
            </a:pPr>
            <a:r>
              <a:rPr lang="en-US" sz="2200">
                <a:solidFill>
                  <a:srgbClr val="000000"/>
                </a:solidFill>
                <a:latin typeface="Now Bold"/>
              </a:rPr>
              <a:t>45%</a:t>
            </a:r>
          </a:p>
        </p:txBody>
      </p:sp>
      <p:sp>
        <p:nvSpPr>
          <p:cNvPr id="31" name="TextBox 31"/>
          <p:cNvSpPr txBox="1"/>
          <p:nvPr/>
        </p:nvSpPr>
        <p:spPr>
          <a:xfrm>
            <a:off x="10599179" y="6959432"/>
            <a:ext cx="2566855" cy="379064"/>
          </a:xfrm>
          <a:prstGeom prst="rect">
            <a:avLst/>
          </a:prstGeom>
        </p:spPr>
        <p:txBody>
          <a:bodyPr lIns="0" tIns="0" rIns="0" bIns="0" rtlCol="0" anchor="t">
            <a:spAutoFit/>
          </a:bodyPr>
          <a:lstStyle/>
          <a:p>
            <a:pPr algn="ctr">
              <a:lnSpc>
                <a:spcPts val="3080"/>
              </a:lnSpc>
            </a:pPr>
            <a:r>
              <a:rPr lang="en-US" sz="2200">
                <a:solidFill>
                  <a:srgbClr val="000000"/>
                </a:solidFill>
                <a:latin typeface="Now Bold"/>
              </a:rPr>
              <a:t>50%</a:t>
            </a:r>
          </a:p>
        </p:txBody>
      </p:sp>
      <p:sp>
        <p:nvSpPr>
          <p:cNvPr id="32" name="TextBox 32"/>
          <p:cNvSpPr txBox="1"/>
          <p:nvPr/>
        </p:nvSpPr>
        <p:spPr>
          <a:xfrm>
            <a:off x="10599179" y="7673120"/>
            <a:ext cx="2566855" cy="379064"/>
          </a:xfrm>
          <a:prstGeom prst="rect">
            <a:avLst/>
          </a:prstGeom>
        </p:spPr>
        <p:txBody>
          <a:bodyPr lIns="0" tIns="0" rIns="0" bIns="0" rtlCol="0" anchor="t">
            <a:spAutoFit/>
          </a:bodyPr>
          <a:lstStyle/>
          <a:p>
            <a:pPr algn="ctr">
              <a:lnSpc>
                <a:spcPts val="3080"/>
              </a:lnSpc>
            </a:pPr>
            <a:r>
              <a:rPr lang="en-US" sz="2200">
                <a:solidFill>
                  <a:srgbClr val="000000"/>
                </a:solidFill>
                <a:latin typeface="Now Bold"/>
              </a:rPr>
              <a:t>55%</a:t>
            </a:r>
          </a:p>
        </p:txBody>
      </p:sp>
      <p:sp>
        <p:nvSpPr>
          <p:cNvPr id="33" name="TextBox 33"/>
          <p:cNvSpPr txBox="1"/>
          <p:nvPr/>
        </p:nvSpPr>
        <p:spPr>
          <a:xfrm>
            <a:off x="10599179" y="8325544"/>
            <a:ext cx="2566855" cy="379064"/>
          </a:xfrm>
          <a:prstGeom prst="rect">
            <a:avLst/>
          </a:prstGeom>
        </p:spPr>
        <p:txBody>
          <a:bodyPr lIns="0" tIns="0" rIns="0" bIns="0" rtlCol="0" anchor="t">
            <a:spAutoFit/>
          </a:bodyPr>
          <a:lstStyle/>
          <a:p>
            <a:pPr algn="ctr">
              <a:lnSpc>
                <a:spcPts val="3080"/>
              </a:lnSpc>
            </a:pPr>
            <a:r>
              <a:rPr lang="en-US" sz="2200">
                <a:solidFill>
                  <a:srgbClr val="000000"/>
                </a:solidFill>
                <a:latin typeface="Now Bold"/>
              </a:rPr>
              <a:t>60%</a:t>
            </a:r>
          </a:p>
        </p:txBody>
      </p:sp>
      <p:sp>
        <p:nvSpPr>
          <p:cNvPr id="34" name="TextBox 34"/>
          <p:cNvSpPr txBox="1"/>
          <p:nvPr/>
        </p:nvSpPr>
        <p:spPr>
          <a:xfrm>
            <a:off x="10599179" y="8995122"/>
            <a:ext cx="2566855" cy="379064"/>
          </a:xfrm>
          <a:prstGeom prst="rect">
            <a:avLst/>
          </a:prstGeom>
        </p:spPr>
        <p:txBody>
          <a:bodyPr lIns="0" tIns="0" rIns="0" bIns="0" rtlCol="0" anchor="t">
            <a:spAutoFit/>
          </a:bodyPr>
          <a:lstStyle/>
          <a:p>
            <a:pPr algn="ctr">
              <a:lnSpc>
                <a:spcPts val="3080"/>
              </a:lnSpc>
            </a:pPr>
            <a:r>
              <a:rPr lang="en-US" sz="2200">
                <a:solidFill>
                  <a:srgbClr val="000000"/>
                </a:solidFill>
                <a:latin typeface="Now Bold"/>
              </a:rPr>
              <a:t>42%</a:t>
            </a:r>
          </a:p>
        </p:txBody>
      </p:sp>
      <p:sp>
        <p:nvSpPr>
          <p:cNvPr id="35" name="TextBox 35"/>
          <p:cNvSpPr txBox="1"/>
          <p:nvPr/>
        </p:nvSpPr>
        <p:spPr>
          <a:xfrm>
            <a:off x="7238407" y="2098781"/>
            <a:ext cx="3903784" cy="405084"/>
          </a:xfrm>
          <a:prstGeom prst="rect">
            <a:avLst/>
          </a:prstGeom>
        </p:spPr>
        <p:txBody>
          <a:bodyPr lIns="0" tIns="0" rIns="0" bIns="0" rtlCol="0" anchor="t">
            <a:spAutoFit/>
          </a:bodyPr>
          <a:lstStyle/>
          <a:p>
            <a:pPr algn="ctr">
              <a:lnSpc>
                <a:spcPts val="3322"/>
              </a:lnSpc>
            </a:pPr>
            <a:r>
              <a:rPr lang="en-US" sz="2373">
                <a:solidFill>
                  <a:srgbClr val="FFFFFF"/>
                </a:solidFill>
                <a:latin typeface="Now Bold"/>
              </a:rPr>
              <a:t>Resnet 50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4" name="Freeform 4"/>
          <p:cNvSpPr/>
          <p:nvPr/>
        </p:nvSpPr>
        <p:spPr>
          <a:xfrm>
            <a:off x="12976157" y="4375822"/>
            <a:ext cx="1206132" cy="1272963"/>
          </a:xfrm>
          <a:custGeom>
            <a:avLst/>
            <a:gdLst/>
            <a:ahLst/>
            <a:cxnLst/>
            <a:rect l="l" t="t" r="r" b="b"/>
            <a:pathLst>
              <a:path w="1206132" h="1272963">
                <a:moveTo>
                  <a:pt x="0" y="0"/>
                </a:moveTo>
                <a:lnTo>
                  <a:pt x="1206132" y="0"/>
                </a:lnTo>
                <a:lnTo>
                  <a:pt x="1206132" y="1272963"/>
                </a:lnTo>
                <a:lnTo>
                  <a:pt x="0" y="1272963"/>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2757522" y="4213897"/>
            <a:ext cx="10060099" cy="1443393"/>
          </a:xfrm>
          <a:prstGeom prst="rect">
            <a:avLst/>
          </a:prstGeom>
        </p:spPr>
        <p:txBody>
          <a:bodyPr lIns="0" tIns="0" rIns="0" bIns="0" rtlCol="0" anchor="t">
            <a:spAutoFit/>
          </a:bodyPr>
          <a:lstStyle/>
          <a:p>
            <a:pPr algn="ctr">
              <a:lnSpc>
                <a:spcPts val="11830"/>
              </a:lnSpc>
            </a:pPr>
            <a:r>
              <a:rPr lang="en-US" sz="8450">
                <a:solidFill>
                  <a:srgbClr val="000000"/>
                </a:solidFill>
                <a:latin typeface="Canva Sans Bold"/>
              </a:rPr>
              <a:t>Problem Definition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525"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1443639" y="3984982"/>
            <a:ext cx="15673862" cy="6047499"/>
          </a:xfrm>
          <a:custGeom>
            <a:avLst/>
            <a:gdLst/>
            <a:ahLst/>
            <a:cxnLst/>
            <a:rect l="l" t="t" r="r" b="b"/>
            <a:pathLst>
              <a:path w="15673862" h="6047499">
                <a:moveTo>
                  <a:pt x="0" y="0"/>
                </a:moveTo>
                <a:lnTo>
                  <a:pt x="15673862" y="0"/>
                </a:lnTo>
                <a:lnTo>
                  <a:pt x="15673862" y="6047499"/>
                </a:lnTo>
                <a:lnTo>
                  <a:pt x="0" y="6047499"/>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1028700" y="2040810"/>
            <a:ext cx="770446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Classification Models:</a:t>
            </a:r>
          </a:p>
        </p:txBody>
      </p:sp>
      <p:sp>
        <p:nvSpPr>
          <p:cNvPr id="8" name="TextBox 8"/>
          <p:cNvSpPr txBox="1"/>
          <p:nvPr/>
        </p:nvSpPr>
        <p:spPr>
          <a:xfrm>
            <a:off x="1181663" y="3238857"/>
            <a:ext cx="4893574" cy="48895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Now Bold"/>
              </a:rPr>
              <a:t>EEGNet:</a:t>
            </a:r>
            <a:r>
              <a:rPr lang="en-US" sz="2800">
                <a:solidFill>
                  <a:srgbClr val="000000"/>
                </a:solidFill>
                <a:latin typeface="Now"/>
              </a:rPr>
              <a:t> (ACC.=</a:t>
            </a:r>
            <a:r>
              <a:rPr lang="en-US" sz="2800">
                <a:solidFill>
                  <a:srgbClr val="000000"/>
                </a:solidFill>
                <a:latin typeface="Now Bold"/>
              </a:rPr>
              <a:t>55.5%)</a:t>
            </a:r>
          </a:p>
        </p:txBody>
      </p:sp>
      <p:sp>
        <p:nvSpPr>
          <p:cNvPr id="9" name="Freeform 9"/>
          <p:cNvSpPr/>
          <p:nvPr/>
        </p:nvSpPr>
        <p:spPr>
          <a:xfrm>
            <a:off x="6074852" y="3137672"/>
            <a:ext cx="652105" cy="748470"/>
          </a:xfrm>
          <a:custGeom>
            <a:avLst/>
            <a:gdLst/>
            <a:ahLst/>
            <a:cxnLst/>
            <a:rect l="l" t="t" r="r" b="b"/>
            <a:pathLst>
              <a:path w="652105" h="748470">
                <a:moveTo>
                  <a:pt x="0" y="0"/>
                </a:moveTo>
                <a:lnTo>
                  <a:pt x="652105" y="0"/>
                </a:lnTo>
                <a:lnTo>
                  <a:pt x="652105" y="748470"/>
                </a:lnTo>
                <a:lnTo>
                  <a:pt x="0" y="748470"/>
                </a:lnTo>
                <a:lnTo>
                  <a:pt x="0" y="0"/>
                </a:lnTo>
                <a:close/>
              </a:path>
            </a:pathLst>
          </a:custGeom>
          <a:blipFill>
            <a:blip r:embed="rId4"/>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2633227" y="2062526"/>
            <a:ext cx="13066300" cy="499723"/>
            <a:chOff x="0" y="0"/>
            <a:chExt cx="8011790" cy="306413"/>
          </a:xfrm>
        </p:grpSpPr>
        <p:sp>
          <p:nvSpPr>
            <p:cNvPr id="7" name="Freeform 7"/>
            <p:cNvSpPr/>
            <p:nvPr/>
          </p:nvSpPr>
          <p:spPr>
            <a:xfrm>
              <a:off x="0" y="0"/>
              <a:ext cx="8011791" cy="306413"/>
            </a:xfrm>
            <a:custGeom>
              <a:avLst/>
              <a:gdLst/>
              <a:ahLst/>
              <a:cxnLst/>
              <a:rect l="l" t="t" r="r" b="b"/>
              <a:pathLst>
                <a:path w="8011791" h="306413">
                  <a:moveTo>
                    <a:pt x="0" y="0"/>
                  </a:moveTo>
                  <a:lnTo>
                    <a:pt x="8011791" y="0"/>
                  </a:lnTo>
                  <a:lnTo>
                    <a:pt x="8011791" y="306413"/>
                  </a:lnTo>
                  <a:lnTo>
                    <a:pt x="0" y="306413"/>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8" name="TextBox 8"/>
            <p:cNvSpPr txBox="1"/>
            <p:nvPr/>
          </p:nvSpPr>
          <p:spPr>
            <a:xfrm>
              <a:off x="0" y="-38100"/>
              <a:ext cx="8011790" cy="34451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2633227" y="2562249"/>
            <a:ext cx="13066300" cy="499723"/>
            <a:chOff x="0" y="0"/>
            <a:chExt cx="8011790" cy="306413"/>
          </a:xfrm>
        </p:grpSpPr>
        <p:sp>
          <p:nvSpPr>
            <p:cNvPr id="10" name="Freeform 10"/>
            <p:cNvSpPr/>
            <p:nvPr/>
          </p:nvSpPr>
          <p:spPr>
            <a:xfrm>
              <a:off x="0" y="0"/>
              <a:ext cx="8011791" cy="306413"/>
            </a:xfrm>
            <a:custGeom>
              <a:avLst/>
              <a:gdLst/>
              <a:ahLst/>
              <a:cxnLst/>
              <a:rect l="l" t="t" r="r" b="b"/>
              <a:pathLst>
                <a:path w="8011791" h="306413">
                  <a:moveTo>
                    <a:pt x="0" y="0"/>
                  </a:moveTo>
                  <a:lnTo>
                    <a:pt x="8011791" y="0"/>
                  </a:lnTo>
                  <a:lnTo>
                    <a:pt x="8011791" y="306413"/>
                  </a:lnTo>
                  <a:lnTo>
                    <a:pt x="0" y="306413"/>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1" name="TextBox 11"/>
            <p:cNvSpPr txBox="1"/>
            <p:nvPr/>
          </p:nvSpPr>
          <p:spPr>
            <a:xfrm>
              <a:off x="0" y="-38100"/>
              <a:ext cx="8011790" cy="344513"/>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6707808" y="2514624"/>
            <a:ext cx="3994652" cy="397898"/>
          </a:xfrm>
          <a:prstGeom prst="rect">
            <a:avLst/>
          </a:prstGeom>
        </p:spPr>
        <p:txBody>
          <a:bodyPr lIns="0" tIns="0" rIns="0" bIns="0" rtlCol="0" anchor="t">
            <a:spAutoFit/>
          </a:bodyPr>
          <a:lstStyle/>
          <a:p>
            <a:pPr algn="ctr">
              <a:lnSpc>
                <a:spcPts val="3163"/>
              </a:lnSpc>
            </a:pPr>
            <a:r>
              <a:rPr lang="en-US" sz="2259">
                <a:solidFill>
                  <a:srgbClr val="FFFFFF"/>
                </a:solidFill>
                <a:latin typeface="Now Bold"/>
              </a:rPr>
              <a:t>paper Accuracy</a:t>
            </a:r>
          </a:p>
        </p:txBody>
      </p:sp>
      <p:graphicFrame>
        <p:nvGraphicFramePr>
          <p:cNvPr id="13" name="Table 13"/>
          <p:cNvGraphicFramePr>
            <a:graphicFrameLocks noGrp="1"/>
          </p:cNvGraphicFramePr>
          <p:nvPr>
            <p:extLst>
              <p:ext uri="{D42A27DB-BD31-4B8C-83A1-F6EECF244321}">
                <p14:modId xmlns:p14="http://schemas.microsoft.com/office/powerpoint/2010/main" val="530715929"/>
              </p:ext>
            </p:extLst>
          </p:nvPr>
        </p:nvGraphicFramePr>
        <p:xfrm>
          <a:off x="2633226" y="2062526"/>
          <a:ext cx="13066301" cy="7442584"/>
        </p:xfrm>
        <a:graphic>
          <a:graphicData uri="http://schemas.openxmlformats.org/drawingml/2006/table">
            <a:tbl>
              <a:tblPr/>
              <a:tblGrid>
                <a:gridCol w="3797483">
                  <a:extLst>
                    <a:ext uri="{9D8B030D-6E8A-4147-A177-3AD203B41FA5}">
                      <a16:colId xmlns:a16="http://schemas.microsoft.com/office/drawing/2014/main" val="20000"/>
                    </a:ext>
                  </a:extLst>
                </a:gridCol>
                <a:gridCol w="4682180">
                  <a:extLst>
                    <a:ext uri="{9D8B030D-6E8A-4147-A177-3AD203B41FA5}">
                      <a16:colId xmlns:a16="http://schemas.microsoft.com/office/drawing/2014/main" val="20001"/>
                    </a:ext>
                  </a:extLst>
                </a:gridCol>
                <a:gridCol w="4586638">
                  <a:extLst>
                    <a:ext uri="{9D8B030D-6E8A-4147-A177-3AD203B41FA5}">
                      <a16:colId xmlns:a16="http://schemas.microsoft.com/office/drawing/2014/main" val="20002"/>
                    </a:ext>
                  </a:extLst>
                </a:gridCol>
              </a:tblGrid>
              <a:tr h="501348">
                <a:tc gridSpan="3">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hMerge="1">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hMerge="1">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1348">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468"/>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1348">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2"/>
                  </a:ext>
                </a:extLst>
              </a:tr>
              <a:tr h="550616">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3"/>
                  </a:ext>
                </a:extLst>
              </a:tr>
              <a:tr h="725209">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4"/>
                  </a:ext>
                </a:extLst>
              </a:tr>
              <a:tr h="627943">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5"/>
                  </a:ext>
                </a:extLst>
              </a:tr>
              <a:tr h="672462">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6"/>
                  </a:ext>
                </a:extLst>
              </a:tr>
              <a:tr h="672462">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7"/>
                  </a:ext>
                </a:extLst>
              </a:tr>
              <a:tr h="672462">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dirty="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8"/>
                  </a:ext>
                </a:extLst>
              </a:tr>
              <a:tr h="672462">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9"/>
                  </a:ext>
                </a:extLst>
              </a:tr>
              <a:tr h="672462">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10"/>
                  </a:ext>
                </a:extLst>
              </a:tr>
              <a:tr h="672462">
                <a:tc>
                  <a:txBody>
                    <a:bodyPr/>
                    <a:lstStyle/>
                    <a:p>
                      <a:pPr algn="ctr">
                        <a:lnSpc>
                          <a:spcPts val="1142"/>
                        </a:lnSpc>
                        <a:defRPr/>
                      </a:pPr>
                      <a:endParaRPr lang="en-US" sz="1100" dirty="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tcPr>
                </a:tc>
                <a:tc>
                  <a:txBody>
                    <a:bodyPr/>
                    <a:lstStyle/>
                    <a:p>
                      <a:pPr algn="ctr">
                        <a:lnSpc>
                          <a:spcPts val="1142"/>
                        </a:lnSpc>
                        <a:defRPr/>
                      </a:pPr>
                      <a:endParaRPr lang="en-US" sz="1100" dirty="0"/>
                    </a:p>
                  </a:txBody>
                  <a:tcPr marL="81826" marR="81826" marT="81826" marB="81826" anchor="ctr">
                    <a:lnL w="12686" cap="flat" cmpd="sng" algn="ctr">
                      <a:solidFill>
                        <a:srgbClr val="000000"/>
                      </a:solidFill>
                      <a:prstDash val="solid"/>
                      <a:round/>
                      <a:headEnd type="none" w="med" len="med"/>
                      <a:tailEnd type="none" w="med" len="med"/>
                    </a:lnL>
                    <a:lnR w="12686" cap="flat" cmpd="sng" algn="ctr">
                      <a:solidFill>
                        <a:srgbClr val="000000"/>
                      </a:solidFill>
                      <a:prstDash val="solid"/>
                      <a:round/>
                      <a:headEnd type="none" w="med" len="med"/>
                      <a:tailEnd type="none" w="med" len="med"/>
                    </a:lnR>
                    <a:lnT w="12686" cap="flat" cmpd="sng" algn="ctr">
                      <a:solidFill>
                        <a:srgbClr val="000000"/>
                      </a:solidFill>
                      <a:prstDash val="solid"/>
                      <a:round/>
                      <a:headEnd type="none" w="med" len="med"/>
                      <a:tailEnd type="none" w="med" len="med"/>
                    </a:lnT>
                    <a:lnB w="12686"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11"/>
                  </a:ext>
                </a:extLst>
              </a:tr>
            </a:tbl>
          </a:graphicData>
        </a:graphic>
      </p:graphicFrame>
      <p:sp>
        <p:nvSpPr>
          <p:cNvPr id="14" name="TextBox 14"/>
          <p:cNvSpPr txBox="1"/>
          <p:nvPr/>
        </p:nvSpPr>
        <p:spPr>
          <a:xfrm>
            <a:off x="2633227" y="2556901"/>
            <a:ext cx="3552984" cy="397518"/>
          </a:xfrm>
          <a:prstGeom prst="rect">
            <a:avLst/>
          </a:prstGeom>
        </p:spPr>
        <p:txBody>
          <a:bodyPr lIns="0" tIns="0" rIns="0" bIns="0" rtlCol="0" anchor="t">
            <a:spAutoFit/>
          </a:bodyPr>
          <a:lstStyle/>
          <a:p>
            <a:pPr algn="ctr">
              <a:lnSpc>
                <a:spcPts val="3184"/>
              </a:lnSpc>
            </a:pPr>
            <a:r>
              <a:rPr lang="en-US" sz="2274">
                <a:solidFill>
                  <a:srgbClr val="FFFFFF"/>
                </a:solidFill>
                <a:latin typeface="Now Bold"/>
              </a:rPr>
              <a:t># Subjects</a:t>
            </a:r>
          </a:p>
        </p:txBody>
      </p:sp>
      <p:sp>
        <p:nvSpPr>
          <p:cNvPr id="15" name="TextBox 15"/>
          <p:cNvSpPr txBox="1"/>
          <p:nvPr/>
        </p:nvSpPr>
        <p:spPr>
          <a:xfrm>
            <a:off x="3288461" y="3139314"/>
            <a:ext cx="2626603" cy="389898"/>
          </a:xfrm>
          <a:prstGeom prst="rect">
            <a:avLst/>
          </a:prstGeom>
        </p:spPr>
        <p:txBody>
          <a:bodyPr lIns="0" tIns="0" rIns="0" bIns="0" rtlCol="0" anchor="t">
            <a:spAutoFit/>
          </a:bodyPr>
          <a:lstStyle/>
          <a:p>
            <a:pPr algn="ctr">
              <a:lnSpc>
                <a:spcPts val="3184"/>
              </a:lnSpc>
            </a:pPr>
            <a:r>
              <a:rPr lang="en-US" sz="2274">
                <a:solidFill>
                  <a:srgbClr val="000000"/>
                </a:solidFill>
                <a:latin typeface="Now"/>
              </a:rPr>
              <a:t>Subject 1</a:t>
            </a:r>
          </a:p>
        </p:txBody>
      </p:sp>
      <p:sp>
        <p:nvSpPr>
          <p:cNvPr id="16" name="TextBox 16"/>
          <p:cNvSpPr txBox="1"/>
          <p:nvPr/>
        </p:nvSpPr>
        <p:spPr>
          <a:xfrm>
            <a:off x="3288461" y="4254407"/>
            <a:ext cx="2626603" cy="389898"/>
          </a:xfrm>
          <a:prstGeom prst="rect">
            <a:avLst/>
          </a:prstGeom>
        </p:spPr>
        <p:txBody>
          <a:bodyPr lIns="0" tIns="0" rIns="0" bIns="0" rtlCol="0" anchor="t">
            <a:spAutoFit/>
          </a:bodyPr>
          <a:lstStyle/>
          <a:p>
            <a:pPr algn="ctr">
              <a:lnSpc>
                <a:spcPts val="3184"/>
              </a:lnSpc>
            </a:pPr>
            <a:r>
              <a:rPr lang="en-US" sz="2274">
                <a:solidFill>
                  <a:srgbClr val="000000"/>
                </a:solidFill>
                <a:latin typeface="Now"/>
              </a:rPr>
              <a:t>Subject 3</a:t>
            </a:r>
          </a:p>
        </p:txBody>
      </p:sp>
      <p:sp>
        <p:nvSpPr>
          <p:cNvPr id="17" name="TextBox 17"/>
          <p:cNvSpPr txBox="1"/>
          <p:nvPr/>
        </p:nvSpPr>
        <p:spPr>
          <a:xfrm>
            <a:off x="3288461" y="4920355"/>
            <a:ext cx="2626603" cy="389898"/>
          </a:xfrm>
          <a:prstGeom prst="rect">
            <a:avLst/>
          </a:prstGeom>
        </p:spPr>
        <p:txBody>
          <a:bodyPr lIns="0" tIns="0" rIns="0" bIns="0" rtlCol="0" anchor="t">
            <a:spAutoFit/>
          </a:bodyPr>
          <a:lstStyle/>
          <a:p>
            <a:pPr algn="ctr">
              <a:lnSpc>
                <a:spcPts val="3184"/>
              </a:lnSpc>
            </a:pPr>
            <a:r>
              <a:rPr lang="en-US" sz="2274">
                <a:solidFill>
                  <a:srgbClr val="000000"/>
                </a:solidFill>
                <a:latin typeface="Now"/>
              </a:rPr>
              <a:t>Subject 4</a:t>
            </a:r>
          </a:p>
        </p:txBody>
      </p:sp>
      <p:sp>
        <p:nvSpPr>
          <p:cNvPr id="18" name="TextBox 18"/>
          <p:cNvSpPr txBox="1"/>
          <p:nvPr/>
        </p:nvSpPr>
        <p:spPr>
          <a:xfrm>
            <a:off x="3288461" y="5591557"/>
            <a:ext cx="2626603" cy="389898"/>
          </a:xfrm>
          <a:prstGeom prst="rect">
            <a:avLst/>
          </a:prstGeom>
        </p:spPr>
        <p:txBody>
          <a:bodyPr lIns="0" tIns="0" rIns="0" bIns="0" rtlCol="0" anchor="t">
            <a:spAutoFit/>
          </a:bodyPr>
          <a:lstStyle/>
          <a:p>
            <a:pPr algn="ctr">
              <a:lnSpc>
                <a:spcPts val="3184"/>
              </a:lnSpc>
            </a:pPr>
            <a:r>
              <a:rPr lang="en-US" sz="2274">
                <a:solidFill>
                  <a:srgbClr val="000000"/>
                </a:solidFill>
                <a:latin typeface="Now"/>
              </a:rPr>
              <a:t>Subject 5</a:t>
            </a:r>
          </a:p>
        </p:txBody>
      </p:sp>
      <p:sp>
        <p:nvSpPr>
          <p:cNvPr id="19" name="TextBox 19"/>
          <p:cNvSpPr txBox="1"/>
          <p:nvPr/>
        </p:nvSpPr>
        <p:spPr>
          <a:xfrm>
            <a:off x="3288461" y="6258720"/>
            <a:ext cx="2626603" cy="389898"/>
          </a:xfrm>
          <a:prstGeom prst="rect">
            <a:avLst/>
          </a:prstGeom>
        </p:spPr>
        <p:txBody>
          <a:bodyPr lIns="0" tIns="0" rIns="0" bIns="0" rtlCol="0" anchor="t">
            <a:spAutoFit/>
          </a:bodyPr>
          <a:lstStyle/>
          <a:p>
            <a:pPr algn="ctr">
              <a:lnSpc>
                <a:spcPts val="3184"/>
              </a:lnSpc>
            </a:pPr>
            <a:r>
              <a:rPr lang="en-US" sz="2274">
                <a:solidFill>
                  <a:srgbClr val="000000"/>
                </a:solidFill>
                <a:latin typeface="Now"/>
              </a:rPr>
              <a:t>Subject 6</a:t>
            </a:r>
          </a:p>
        </p:txBody>
      </p:sp>
      <p:sp>
        <p:nvSpPr>
          <p:cNvPr id="20" name="TextBox 20"/>
          <p:cNvSpPr txBox="1"/>
          <p:nvPr/>
        </p:nvSpPr>
        <p:spPr>
          <a:xfrm>
            <a:off x="3288461" y="6823243"/>
            <a:ext cx="2626603" cy="389898"/>
          </a:xfrm>
          <a:prstGeom prst="rect">
            <a:avLst/>
          </a:prstGeom>
        </p:spPr>
        <p:txBody>
          <a:bodyPr lIns="0" tIns="0" rIns="0" bIns="0" rtlCol="0" anchor="t">
            <a:spAutoFit/>
          </a:bodyPr>
          <a:lstStyle/>
          <a:p>
            <a:pPr algn="ctr">
              <a:lnSpc>
                <a:spcPts val="3184"/>
              </a:lnSpc>
            </a:pPr>
            <a:r>
              <a:rPr lang="en-US" sz="2274">
                <a:solidFill>
                  <a:srgbClr val="000000"/>
                </a:solidFill>
                <a:latin typeface="Now"/>
              </a:rPr>
              <a:t>Subject 7</a:t>
            </a:r>
          </a:p>
        </p:txBody>
      </p:sp>
      <p:sp>
        <p:nvSpPr>
          <p:cNvPr id="21" name="TextBox 21"/>
          <p:cNvSpPr txBox="1"/>
          <p:nvPr/>
        </p:nvSpPr>
        <p:spPr>
          <a:xfrm>
            <a:off x="3288461" y="7532059"/>
            <a:ext cx="2626603" cy="389898"/>
          </a:xfrm>
          <a:prstGeom prst="rect">
            <a:avLst/>
          </a:prstGeom>
        </p:spPr>
        <p:txBody>
          <a:bodyPr lIns="0" tIns="0" rIns="0" bIns="0" rtlCol="0" anchor="t">
            <a:spAutoFit/>
          </a:bodyPr>
          <a:lstStyle/>
          <a:p>
            <a:pPr algn="ctr">
              <a:lnSpc>
                <a:spcPts val="3184"/>
              </a:lnSpc>
            </a:pPr>
            <a:r>
              <a:rPr lang="en-US" sz="2274">
                <a:solidFill>
                  <a:srgbClr val="000000"/>
                </a:solidFill>
                <a:latin typeface="Now"/>
              </a:rPr>
              <a:t>Subject 8</a:t>
            </a:r>
          </a:p>
        </p:txBody>
      </p:sp>
      <p:sp>
        <p:nvSpPr>
          <p:cNvPr id="22" name="TextBox 22"/>
          <p:cNvSpPr txBox="1"/>
          <p:nvPr/>
        </p:nvSpPr>
        <p:spPr>
          <a:xfrm>
            <a:off x="3288461" y="8253496"/>
            <a:ext cx="2626603" cy="389898"/>
          </a:xfrm>
          <a:prstGeom prst="rect">
            <a:avLst/>
          </a:prstGeom>
        </p:spPr>
        <p:txBody>
          <a:bodyPr lIns="0" tIns="0" rIns="0" bIns="0" rtlCol="0" anchor="t">
            <a:spAutoFit/>
          </a:bodyPr>
          <a:lstStyle/>
          <a:p>
            <a:pPr algn="ctr">
              <a:lnSpc>
                <a:spcPts val="3184"/>
              </a:lnSpc>
            </a:pPr>
            <a:r>
              <a:rPr lang="en-US" sz="2274">
                <a:solidFill>
                  <a:srgbClr val="000000"/>
                </a:solidFill>
                <a:latin typeface="Now"/>
              </a:rPr>
              <a:t>Subject 9</a:t>
            </a:r>
          </a:p>
        </p:txBody>
      </p:sp>
      <p:sp>
        <p:nvSpPr>
          <p:cNvPr id="23" name="TextBox 23"/>
          <p:cNvSpPr txBox="1"/>
          <p:nvPr/>
        </p:nvSpPr>
        <p:spPr>
          <a:xfrm>
            <a:off x="3288461" y="3665775"/>
            <a:ext cx="2626603" cy="389898"/>
          </a:xfrm>
          <a:prstGeom prst="rect">
            <a:avLst/>
          </a:prstGeom>
        </p:spPr>
        <p:txBody>
          <a:bodyPr lIns="0" tIns="0" rIns="0" bIns="0" rtlCol="0" anchor="t">
            <a:spAutoFit/>
          </a:bodyPr>
          <a:lstStyle/>
          <a:p>
            <a:pPr algn="ctr">
              <a:lnSpc>
                <a:spcPts val="3184"/>
              </a:lnSpc>
            </a:pPr>
            <a:r>
              <a:rPr lang="en-US" sz="2274">
                <a:solidFill>
                  <a:srgbClr val="000000"/>
                </a:solidFill>
                <a:latin typeface="Now"/>
              </a:rPr>
              <a:t>Subject 2</a:t>
            </a:r>
          </a:p>
        </p:txBody>
      </p:sp>
      <p:sp>
        <p:nvSpPr>
          <p:cNvPr id="24" name="TextBox 24"/>
          <p:cNvSpPr txBox="1"/>
          <p:nvPr/>
        </p:nvSpPr>
        <p:spPr>
          <a:xfrm>
            <a:off x="3056866" y="8906894"/>
            <a:ext cx="3089793" cy="397518"/>
          </a:xfrm>
          <a:prstGeom prst="rect">
            <a:avLst/>
          </a:prstGeom>
        </p:spPr>
        <p:txBody>
          <a:bodyPr lIns="0" tIns="0" rIns="0" bIns="0" rtlCol="0" anchor="t">
            <a:spAutoFit/>
          </a:bodyPr>
          <a:lstStyle/>
          <a:p>
            <a:pPr algn="ctr">
              <a:lnSpc>
                <a:spcPts val="3184"/>
              </a:lnSpc>
            </a:pPr>
            <a:r>
              <a:rPr lang="en-US" sz="2274">
                <a:solidFill>
                  <a:srgbClr val="000000"/>
                </a:solidFill>
                <a:latin typeface="Now Bold"/>
              </a:rPr>
              <a:t>Avg. Accuracy</a:t>
            </a:r>
          </a:p>
        </p:txBody>
      </p:sp>
      <p:sp>
        <p:nvSpPr>
          <p:cNvPr id="25" name="TextBox 25"/>
          <p:cNvSpPr txBox="1"/>
          <p:nvPr/>
        </p:nvSpPr>
        <p:spPr>
          <a:xfrm>
            <a:off x="11664764" y="2589349"/>
            <a:ext cx="2883192" cy="397898"/>
          </a:xfrm>
          <a:prstGeom prst="rect">
            <a:avLst/>
          </a:prstGeom>
        </p:spPr>
        <p:txBody>
          <a:bodyPr lIns="0" tIns="0" rIns="0" bIns="0" rtlCol="0" anchor="t">
            <a:spAutoFit/>
          </a:bodyPr>
          <a:lstStyle/>
          <a:p>
            <a:pPr algn="ctr">
              <a:lnSpc>
                <a:spcPts val="3163"/>
              </a:lnSpc>
            </a:pPr>
            <a:r>
              <a:rPr lang="en-US" sz="2259">
                <a:solidFill>
                  <a:srgbClr val="FFFFFF"/>
                </a:solidFill>
                <a:latin typeface="Now Bold"/>
              </a:rPr>
              <a:t>Accuracy</a:t>
            </a:r>
          </a:p>
        </p:txBody>
      </p:sp>
      <p:sp>
        <p:nvSpPr>
          <p:cNvPr id="26" name="TextBox 26"/>
          <p:cNvSpPr txBox="1"/>
          <p:nvPr/>
        </p:nvSpPr>
        <p:spPr>
          <a:xfrm>
            <a:off x="7391833" y="3151379"/>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80%</a:t>
            </a:r>
          </a:p>
        </p:txBody>
      </p:sp>
      <p:sp>
        <p:nvSpPr>
          <p:cNvPr id="27" name="TextBox 27"/>
          <p:cNvSpPr txBox="1"/>
          <p:nvPr/>
        </p:nvSpPr>
        <p:spPr>
          <a:xfrm>
            <a:off x="7391833" y="3677840"/>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60%</a:t>
            </a:r>
          </a:p>
        </p:txBody>
      </p:sp>
      <p:sp>
        <p:nvSpPr>
          <p:cNvPr id="28" name="TextBox 28"/>
          <p:cNvSpPr txBox="1"/>
          <p:nvPr/>
        </p:nvSpPr>
        <p:spPr>
          <a:xfrm>
            <a:off x="7391833" y="4333942"/>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90%</a:t>
            </a:r>
          </a:p>
        </p:txBody>
      </p:sp>
      <p:sp>
        <p:nvSpPr>
          <p:cNvPr id="29" name="TextBox 29"/>
          <p:cNvSpPr txBox="1"/>
          <p:nvPr/>
        </p:nvSpPr>
        <p:spPr>
          <a:xfrm>
            <a:off x="7391833" y="4944485"/>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65%</a:t>
            </a:r>
          </a:p>
        </p:txBody>
      </p:sp>
      <p:sp>
        <p:nvSpPr>
          <p:cNvPr id="30" name="TextBox 30"/>
          <p:cNvSpPr txBox="1"/>
          <p:nvPr/>
        </p:nvSpPr>
        <p:spPr>
          <a:xfrm>
            <a:off x="7391833" y="5585818"/>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68%</a:t>
            </a:r>
          </a:p>
        </p:txBody>
      </p:sp>
      <p:sp>
        <p:nvSpPr>
          <p:cNvPr id="31" name="TextBox 31"/>
          <p:cNvSpPr txBox="1"/>
          <p:nvPr/>
        </p:nvSpPr>
        <p:spPr>
          <a:xfrm>
            <a:off x="7391833" y="6282850"/>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57%</a:t>
            </a:r>
          </a:p>
        </p:txBody>
      </p:sp>
      <p:sp>
        <p:nvSpPr>
          <p:cNvPr id="32" name="TextBox 32"/>
          <p:cNvSpPr txBox="1"/>
          <p:nvPr/>
        </p:nvSpPr>
        <p:spPr>
          <a:xfrm>
            <a:off x="7391833" y="6885810"/>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86%</a:t>
            </a:r>
          </a:p>
        </p:txBody>
      </p:sp>
      <p:sp>
        <p:nvSpPr>
          <p:cNvPr id="33" name="TextBox 33"/>
          <p:cNvSpPr txBox="1"/>
          <p:nvPr/>
        </p:nvSpPr>
        <p:spPr>
          <a:xfrm>
            <a:off x="7391833" y="7544124"/>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75%</a:t>
            </a:r>
          </a:p>
        </p:txBody>
      </p:sp>
      <p:sp>
        <p:nvSpPr>
          <p:cNvPr id="34" name="TextBox 34"/>
          <p:cNvSpPr txBox="1"/>
          <p:nvPr/>
        </p:nvSpPr>
        <p:spPr>
          <a:xfrm>
            <a:off x="7391833" y="8277626"/>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73%</a:t>
            </a:r>
          </a:p>
        </p:txBody>
      </p:sp>
      <p:sp>
        <p:nvSpPr>
          <p:cNvPr id="35" name="TextBox 35"/>
          <p:cNvSpPr txBox="1"/>
          <p:nvPr/>
        </p:nvSpPr>
        <p:spPr>
          <a:xfrm>
            <a:off x="7391833" y="8918959"/>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a:rPr>
              <a:t>72.2%</a:t>
            </a:r>
          </a:p>
        </p:txBody>
      </p:sp>
      <p:sp>
        <p:nvSpPr>
          <p:cNvPr id="36" name="TextBox 36"/>
          <p:cNvSpPr txBox="1"/>
          <p:nvPr/>
        </p:nvSpPr>
        <p:spPr>
          <a:xfrm>
            <a:off x="11921352" y="3198406"/>
            <a:ext cx="2498309" cy="338426"/>
          </a:xfrm>
          <a:prstGeom prst="rect">
            <a:avLst/>
          </a:prstGeom>
        </p:spPr>
        <p:txBody>
          <a:bodyPr lIns="0" tIns="0" rIns="0" bIns="0" rtlCol="0" anchor="t">
            <a:spAutoFit/>
          </a:bodyPr>
          <a:lstStyle/>
          <a:p>
            <a:pPr algn="ctr">
              <a:lnSpc>
                <a:spcPts val="2895"/>
              </a:lnSpc>
            </a:pPr>
            <a:r>
              <a:rPr lang="en-US" sz="2068">
                <a:solidFill>
                  <a:srgbClr val="000000"/>
                </a:solidFill>
                <a:latin typeface="Now Bold"/>
              </a:rPr>
              <a:t>72%</a:t>
            </a:r>
          </a:p>
        </p:txBody>
      </p:sp>
      <p:sp>
        <p:nvSpPr>
          <p:cNvPr id="37" name="TextBox 37"/>
          <p:cNvSpPr txBox="1"/>
          <p:nvPr/>
        </p:nvSpPr>
        <p:spPr>
          <a:xfrm>
            <a:off x="11921352" y="3709766"/>
            <a:ext cx="2498309" cy="338426"/>
          </a:xfrm>
          <a:prstGeom prst="rect">
            <a:avLst/>
          </a:prstGeom>
        </p:spPr>
        <p:txBody>
          <a:bodyPr lIns="0" tIns="0" rIns="0" bIns="0" rtlCol="0" anchor="t">
            <a:spAutoFit/>
          </a:bodyPr>
          <a:lstStyle/>
          <a:p>
            <a:pPr algn="ctr">
              <a:lnSpc>
                <a:spcPts val="2895"/>
              </a:lnSpc>
            </a:pPr>
            <a:r>
              <a:rPr lang="en-US" sz="2068">
                <a:solidFill>
                  <a:srgbClr val="000000"/>
                </a:solidFill>
                <a:latin typeface="Now Bold"/>
              </a:rPr>
              <a:t>52%</a:t>
            </a:r>
          </a:p>
        </p:txBody>
      </p:sp>
      <p:sp>
        <p:nvSpPr>
          <p:cNvPr id="38" name="TextBox 38"/>
          <p:cNvSpPr txBox="1"/>
          <p:nvPr/>
        </p:nvSpPr>
        <p:spPr>
          <a:xfrm>
            <a:off x="11921352" y="4368903"/>
            <a:ext cx="2498309" cy="338426"/>
          </a:xfrm>
          <a:prstGeom prst="rect">
            <a:avLst/>
          </a:prstGeom>
        </p:spPr>
        <p:txBody>
          <a:bodyPr lIns="0" tIns="0" rIns="0" bIns="0" rtlCol="0" anchor="t">
            <a:spAutoFit/>
          </a:bodyPr>
          <a:lstStyle/>
          <a:p>
            <a:pPr algn="ctr">
              <a:lnSpc>
                <a:spcPts val="2895"/>
              </a:lnSpc>
            </a:pPr>
            <a:r>
              <a:rPr lang="en-US" sz="2068">
                <a:solidFill>
                  <a:srgbClr val="000000"/>
                </a:solidFill>
                <a:latin typeface="Now Bold"/>
              </a:rPr>
              <a:t>72%</a:t>
            </a:r>
          </a:p>
        </p:txBody>
      </p:sp>
      <p:sp>
        <p:nvSpPr>
          <p:cNvPr id="39" name="TextBox 39"/>
          <p:cNvSpPr txBox="1"/>
          <p:nvPr/>
        </p:nvSpPr>
        <p:spPr>
          <a:xfrm>
            <a:off x="11921352" y="4979446"/>
            <a:ext cx="2498309" cy="338426"/>
          </a:xfrm>
          <a:prstGeom prst="rect">
            <a:avLst/>
          </a:prstGeom>
        </p:spPr>
        <p:txBody>
          <a:bodyPr lIns="0" tIns="0" rIns="0" bIns="0" rtlCol="0" anchor="t">
            <a:spAutoFit/>
          </a:bodyPr>
          <a:lstStyle/>
          <a:p>
            <a:pPr algn="ctr">
              <a:lnSpc>
                <a:spcPts val="2895"/>
              </a:lnSpc>
            </a:pPr>
            <a:r>
              <a:rPr lang="en-US" sz="2068">
                <a:solidFill>
                  <a:srgbClr val="000000"/>
                </a:solidFill>
                <a:latin typeface="Now Bold"/>
              </a:rPr>
              <a:t>48%</a:t>
            </a:r>
          </a:p>
        </p:txBody>
      </p:sp>
      <p:sp>
        <p:nvSpPr>
          <p:cNvPr id="40" name="TextBox 40"/>
          <p:cNvSpPr txBox="1"/>
          <p:nvPr/>
        </p:nvSpPr>
        <p:spPr>
          <a:xfrm>
            <a:off x="11921352" y="5638584"/>
            <a:ext cx="2498309" cy="338426"/>
          </a:xfrm>
          <a:prstGeom prst="rect">
            <a:avLst/>
          </a:prstGeom>
        </p:spPr>
        <p:txBody>
          <a:bodyPr lIns="0" tIns="0" rIns="0" bIns="0" rtlCol="0" anchor="t">
            <a:spAutoFit/>
          </a:bodyPr>
          <a:lstStyle/>
          <a:p>
            <a:pPr algn="ctr">
              <a:lnSpc>
                <a:spcPts val="2895"/>
              </a:lnSpc>
            </a:pPr>
            <a:r>
              <a:rPr lang="en-US" sz="2068">
                <a:solidFill>
                  <a:srgbClr val="000000"/>
                </a:solidFill>
                <a:latin typeface="Now Bold"/>
              </a:rPr>
              <a:t>52%</a:t>
            </a:r>
          </a:p>
        </p:txBody>
      </p:sp>
      <p:sp>
        <p:nvSpPr>
          <p:cNvPr id="41" name="TextBox 41"/>
          <p:cNvSpPr txBox="1"/>
          <p:nvPr/>
        </p:nvSpPr>
        <p:spPr>
          <a:xfrm>
            <a:off x="11921352" y="6282850"/>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Bold"/>
              </a:rPr>
              <a:t>33%</a:t>
            </a:r>
          </a:p>
        </p:txBody>
      </p:sp>
      <p:sp>
        <p:nvSpPr>
          <p:cNvPr id="42" name="TextBox 42"/>
          <p:cNvSpPr txBox="1"/>
          <p:nvPr/>
        </p:nvSpPr>
        <p:spPr>
          <a:xfrm>
            <a:off x="11793058" y="6885810"/>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Bold"/>
              </a:rPr>
              <a:t>81%</a:t>
            </a:r>
          </a:p>
        </p:txBody>
      </p:sp>
      <p:sp>
        <p:nvSpPr>
          <p:cNvPr id="43" name="TextBox 43"/>
          <p:cNvSpPr txBox="1"/>
          <p:nvPr/>
        </p:nvSpPr>
        <p:spPr>
          <a:xfrm>
            <a:off x="11793058" y="7544124"/>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Bold"/>
              </a:rPr>
              <a:t>48%</a:t>
            </a:r>
          </a:p>
        </p:txBody>
      </p:sp>
      <p:sp>
        <p:nvSpPr>
          <p:cNvPr id="44" name="TextBox 44"/>
          <p:cNvSpPr txBox="1"/>
          <p:nvPr/>
        </p:nvSpPr>
        <p:spPr>
          <a:xfrm>
            <a:off x="11921352" y="8277626"/>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Bold"/>
              </a:rPr>
              <a:t>34%</a:t>
            </a:r>
          </a:p>
        </p:txBody>
      </p:sp>
      <p:sp>
        <p:nvSpPr>
          <p:cNvPr id="45" name="TextBox 45"/>
          <p:cNvSpPr txBox="1"/>
          <p:nvPr/>
        </p:nvSpPr>
        <p:spPr>
          <a:xfrm>
            <a:off x="11921352" y="8918959"/>
            <a:ext cx="2626603" cy="373388"/>
          </a:xfrm>
          <a:prstGeom prst="rect">
            <a:avLst/>
          </a:prstGeom>
        </p:spPr>
        <p:txBody>
          <a:bodyPr lIns="0" tIns="0" rIns="0" bIns="0" rtlCol="0" anchor="t">
            <a:spAutoFit/>
          </a:bodyPr>
          <a:lstStyle/>
          <a:p>
            <a:pPr algn="ctr">
              <a:lnSpc>
                <a:spcPts val="3044"/>
              </a:lnSpc>
            </a:pPr>
            <a:r>
              <a:rPr lang="en-US" sz="2174">
                <a:solidFill>
                  <a:srgbClr val="000000"/>
                </a:solidFill>
                <a:latin typeface="Now Bold"/>
              </a:rPr>
              <a:t>55.5%</a:t>
            </a:r>
          </a:p>
        </p:txBody>
      </p:sp>
      <p:sp>
        <p:nvSpPr>
          <p:cNvPr id="46" name="TextBox 46"/>
          <p:cNvSpPr txBox="1"/>
          <p:nvPr/>
        </p:nvSpPr>
        <p:spPr>
          <a:xfrm>
            <a:off x="6849808" y="2145524"/>
            <a:ext cx="3994652" cy="338135"/>
          </a:xfrm>
          <a:prstGeom prst="rect">
            <a:avLst/>
          </a:prstGeom>
        </p:spPr>
        <p:txBody>
          <a:bodyPr lIns="0" tIns="0" rIns="0" bIns="0" rtlCol="0" anchor="t">
            <a:spAutoFit/>
          </a:bodyPr>
          <a:lstStyle/>
          <a:p>
            <a:pPr algn="ctr">
              <a:lnSpc>
                <a:spcPts val="2708"/>
              </a:lnSpc>
            </a:pPr>
            <a:r>
              <a:rPr lang="en-US" sz="1934">
                <a:solidFill>
                  <a:srgbClr val="FFFFFF"/>
                </a:solidFill>
                <a:latin typeface="Now Bold"/>
              </a:rPr>
              <a:t>EEGNet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10823390" y="2123788"/>
            <a:ext cx="6908841" cy="7983818"/>
          </a:xfrm>
          <a:custGeom>
            <a:avLst/>
            <a:gdLst/>
            <a:ahLst/>
            <a:cxnLst/>
            <a:rect l="l" t="t" r="r" b="b"/>
            <a:pathLst>
              <a:path w="6908841" h="7983818">
                <a:moveTo>
                  <a:pt x="0" y="0"/>
                </a:moveTo>
                <a:lnTo>
                  <a:pt x="6908842" y="0"/>
                </a:lnTo>
                <a:lnTo>
                  <a:pt x="6908842" y="7983818"/>
                </a:lnTo>
                <a:lnTo>
                  <a:pt x="0" y="7983818"/>
                </a:lnTo>
                <a:lnTo>
                  <a:pt x="0" y="0"/>
                </a:lnTo>
                <a:close/>
              </a:path>
            </a:pathLst>
          </a:custGeom>
          <a:blipFill>
            <a:blip r:embed="rId3"/>
            <a:stretch>
              <a:fillRect/>
            </a:stretch>
          </a:blipFill>
        </p:spPr>
        <p:txBody>
          <a:bodyPr/>
          <a:lstStyle/>
          <a:p>
            <a:endParaRPr lang="en-US"/>
          </a:p>
        </p:txBody>
      </p:sp>
      <p:sp>
        <p:nvSpPr>
          <p:cNvPr id="7" name="Freeform 7"/>
          <p:cNvSpPr/>
          <p:nvPr/>
        </p:nvSpPr>
        <p:spPr>
          <a:xfrm>
            <a:off x="5937235" y="2906982"/>
            <a:ext cx="1095578" cy="687475"/>
          </a:xfrm>
          <a:custGeom>
            <a:avLst/>
            <a:gdLst/>
            <a:ahLst/>
            <a:cxnLst/>
            <a:rect l="l" t="t" r="r" b="b"/>
            <a:pathLst>
              <a:path w="1095578" h="687475">
                <a:moveTo>
                  <a:pt x="0" y="0"/>
                </a:moveTo>
                <a:lnTo>
                  <a:pt x="1095577" y="0"/>
                </a:lnTo>
                <a:lnTo>
                  <a:pt x="1095577" y="687475"/>
                </a:lnTo>
                <a:lnTo>
                  <a:pt x="0" y="687475"/>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630502" y="1907460"/>
            <a:ext cx="770446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Classification Models:</a:t>
            </a:r>
          </a:p>
        </p:txBody>
      </p:sp>
      <p:sp>
        <p:nvSpPr>
          <p:cNvPr id="9" name="TextBox 9"/>
          <p:cNvSpPr txBox="1"/>
          <p:nvPr/>
        </p:nvSpPr>
        <p:spPr>
          <a:xfrm>
            <a:off x="783465" y="3105507"/>
            <a:ext cx="5153770" cy="48895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Now Bold"/>
              </a:rPr>
              <a:t>ATCNet:</a:t>
            </a:r>
            <a:r>
              <a:rPr lang="en-US" sz="2800">
                <a:solidFill>
                  <a:srgbClr val="000000"/>
                </a:solidFill>
                <a:latin typeface="Now"/>
              </a:rPr>
              <a:t> (ACC.=</a:t>
            </a:r>
            <a:r>
              <a:rPr lang="en-US" sz="2800">
                <a:solidFill>
                  <a:srgbClr val="000000"/>
                </a:solidFill>
                <a:latin typeface="Now Bold"/>
              </a:rPr>
              <a:t>87.16%</a:t>
            </a:r>
            <a:r>
              <a:rPr lang="en-US" sz="2800">
                <a:solidFill>
                  <a:srgbClr val="000000"/>
                </a:solidFill>
                <a:latin typeface="Now"/>
              </a:rPr>
              <a:t>) </a:t>
            </a:r>
          </a:p>
        </p:txBody>
      </p:sp>
      <p:sp>
        <p:nvSpPr>
          <p:cNvPr id="10" name="TextBox 10"/>
          <p:cNvSpPr txBox="1"/>
          <p:nvPr/>
        </p:nvSpPr>
        <p:spPr>
          <a:xfrm>
            <a:off x="1566042" y="3767455"/>
            <a:ext cx="8967709" cy="3319327"/>
          </a:xfrm>
          <a:prstGeom prst="rect">
            <a:avLst/>
          </a:prstGeom>
        </p:spPr>
        <p:txBody>
          <a:bodyPr lIns="0" tIns="0" rIns="0" bIns="0" rtlCol="0" anchor="t">
            <a:spAutoFit/>
          </a:bodyPr>
          <a:lstStyle/>
          <a:p>
            <a:pPr marL="780087" lvl="1" indent="-390043" algn="l">
              <a:lnSpc>
                <a:spcPts val="6684"/>
              </a:lnSpc>
              <a:buFont typeface="Arial"/>
              <a:buChar char="•"/>
            </a:pPr>
            <a:r>
              <a:rPr lang="en-US" sz="3613">
                <a:solidFill>
                  <a:srgbClr val="000000"/>
                </a:solidFill>
                <a:latin typeface="Now"/>
              </a:rPr>
              <a:t>consists of </a:t>
            </a:r>
            <a:r>
              <a:rPr lang="en-US" sz="3613">
                <a:solidFill>
                  <a:srgbClr val="000000"/>
                </a:solidFill>
                <a:latin typeface="Now Bold"/>
              </a:rPr>
              <a:t>3</a:t>
            </a:r>
            <a:r>
              <a:rPr lang="en-US" sz="3613">
                <a:solidFill>
                  <a:srgbClr val="000000"/>
                </a:solidFill>
                <a:latin typeface="Now"/>
              </a:rPr>
              <a:t> blocks:</a:t>
            </a:r>
          </a:p>
          <a:p>
            <a:pPr marL="1560173" lvl="2" indent="-520058" algn="l">
              <a:lnSpc>
                <a:spcPts val="6684"/>
              </a:lnSpc>
              <a:buFont typeface="Arial"/>
              <a:buChar char="⚬"/>
            </a:pPr>
            <a:r>
              <a:rPr lang="en-US" sz="3613">
                <a:solidFill>
                  <a:srgbClr val="000000"/>
                </a:solidFill>
                <a:latin typeface="Now"/>
              </a:rPr>
              <a:t>Convolutional block</a:t>
            </a:r>
          </a:p>
          <a:p>
            <a:pPr marL="1560173" lvl="2" indent="-520058" algn="l">
              <a:lnSpc>
                <a:spcPts val="6684"/>
              </a:lnSpc>
              <a:buFont typeface="Arial"/>
              <a:buChar char="⚬"/>
            </a:pPr>
            <a:r>
              <a:rPr lang="en-US" sz="3613">
                <a:solidFill>
                  <a:srgbClr val="000000"/>
                </a:solidFill>
                <a:latin typeface="Now"/>
              </a:rPr>
              <a:t>Attention block</a:t>
            </a:r>
          </a:p>
          <a:p>
            <a:pPr marL="1560173" lvl="2" indent="-520058" algn="l">
              <a:lnSpc>
                <a:spcPts val="6684"/>
              </a:lnSpc>
              <a:buFont typeface="Arial"/>
              <a:buChar char="⚬"/>
            </a:pPr>
            <a:r>
              <a:rPr lang="en-US" sz="3613">
                <a:solidFill>
                  <a:srgbClr val="000000"/>
                </a:solidFill>
                <a:latin typeface="Now"/>
              </a:rPr>
              <a:t>Temporal  Convolutional block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5937235" y="2906982"/>
            <a:ext cx="1095578" cy="687475"/>
          </a:xfrm>
          <a:custGeom>
            <a:avLst/>
            <a:gdLst/>
            <a:ahLst/>
            <a:cxnLst/>
            <a:rect l="l" t="t" r="r" b="b"/>
            <a:pathLst>
              <a:path w="1095578" h="687475">
                <a:moveTo>
                  <a:pt x="0" y="0"/>
                </a:moveTo>
                <a:lnTo>
                  <a:pt x="1095577" y="0"/>
                </a:lnTo>
                <a:lnTo>
                  <a:pt x="1095577" y="687475"/>
                </a:lnTo>
                <a:lnTo>
                  <a:pt x="0" y="687475"/>
                </a:lnTo>
                <a:lnTo>
                  <a:pt x="0" y="0"/>
                </a:lnTo>
                <a:close/>
              </a:path>
            </a:pathLst>
          </a:custGeom>
          <a:blipFill>
            <a:blip r:embed="rId3"/>
            <a:stretch>
              <a:fillRect/>
            </a:stretch>
          </a:blipFill>
        </p:spPr>
        <p:txBody>
          <a:bodyPr/>
          <a:lstStyle/>
          <a:p>
            <a:endParaRPr lang="en-US"/>
          </a:p>
        </p:txBody>
      </p:sp>
      <p:sp>
        <p:nvSpPr>
          <p:cNvPr id="7" name="Freeform 7"/>
          <p:cNvSpPr/>
          <p:nvPr/>
        </p:nvSpPr>
        <p:spPr>
          <a:xfrm>
            <a:off x="563235" y="4089222"/>
            <a:ext cx="16383000" cy="5206643"/>
          </a:xfrm>
          <a:custGeom>
            <a:avLst/>
            <a:gdLst/>
            <a:ahLst/>
            <a:cxnLst/>
            <a:rect l="l" t="t" r="r" b="b"/>
            <a:pathLst>
              <a:path w="10721180" h="4871628">
                <a:moveTo>
                  <a:pt x="0" y="0"/>
                </a:moveTo>
                <a:lnTo>
                  <a:pt x="10721180" y="0"/>
                </a:lnTo>
                <a:lnTo>
                  <a:pt x="10721180" y="4871628"/>
                </a:lnTo>
                <a:lnTo>
                  <a:pt x="0" y="4871628"/>
                </a:lnTo>
                <a:lnTo>
                  <a:pt x="0" y="0"/>
                </a:lnTo>
                <a:close/>
              </a:path>
            </a:pathLst>
          </a:custGeom>
          <a:blipFill>
            <a:blip r:embed="rId4"/>
            <a:stretch>
              <a:fillRect/>
            </a:stretch>
          </a:blipFill>
        </p:spPr>
        <p:txBody>
          <a:bodyPr/>
          <a:lstStyle/>
          <a:p>
            <a:endParaRPr lang="en-US"/>
          </a:p>
        </p:txBody>
      </p:sp>
      <p:sp>
        <p:nvSpPr>
          <p:cNvPr id="16" name="TextBox 16"/>
          <p:cNvSpPr txBox="1"/>
          <p:nvPr/>
        </p:nvSpPr>
        <p:spPr>
          <a:xfrm>
            <a:off x="630502" y="1907460"/>
            <a:ext cx="770446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Classification Models:</a:t>
            </a:r>
          </a:p>
        </p:txBody>
      </p:sp>
      <p:sp>
        <p:nvSpPr>
          <p:cNvPr id="17" name="TextBox 17"/>
          <p:cNvSpPr txBox="1"/>
          <p:nvPr/>
        </p:nvSpPr>
        <p:spPr>
          <a:xfrm>
            <a:off x="783465" y="3105507"/>
            <a:ext cx="5153770" cy="48895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Now Bold"/>
              </a:rPr>
              <a:t>ATCNet:</a:t>
            </a:r>
            <a:r>
              <a:rPr lang="en-US" sz="2800">
                <a:solidFill>
                  <a:srgbClr val="000000"/>
                </a:solidFill>
                <a:latin typeface="Now"/>
              </a:rPr>
              <a:t> (ACC.=</a:t>
            </a:r>
            <a:r>
              <a:rPr lang="en-US" sz="2800">
                <a:solidFill>
                  <a:srgbClr val="000000"/>
                </a:solidFill>
                <a:latin typeface="Now Bold"/>
              </a:rPr>
              <a:t>87.16%</a:t>
            </a:r>
            <a:r>
              <a:rPr lang="en-US" sz="2800">
                <a:solidFill>
                  <a:srgbClr val="000000"/>
                </a:solidFill>
                <a:latin typeface="Now"/>
              </a:rPr>
              <a: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5937235" y="2906982"/>
            <a:ext cx="1095578" cy="687475"/>
          </a:xfrm>
          <a:custGeom>
            <a:avLst/>
            <a:gdLst/>
            <a:ahLst/>
            <a:cxnLst/>
            <a:rect l="l" t="t" r="r" b="b"/>
            <a:pathLst>
              <a:path w="1095578" h="687475">
                <a:moveTo>
                  <a:pt x="0" y="0"/>
                </a:moveTo>
                <a:lnTo>
                  <a:pt x="1095577" y="0"/>
                </a:lnTo>
                <a:lnTo>
                  <a:pt x="1095577" y="687475"/>
                </a:lnTo>
                <a:lnTo>
                  <a:pt x="0" y="687475"/>
                </a:lnTo>
                <a:lnTo>
                  <a:pt x="0" y="0"/>
                </a:lnTo>
                <a:close/>
              </a:path>
            </a:pathLst>
          </a:custGeom>
          <a:blipFill>
            <a:blip r:embed="rId3"/>
            <a:stretch>
              <a:fillRect/>
            </a:stretch>
          </a:blipFill>
        </p:spPr>
        <p:txBody>
          <a:bodyPr/>
          <a:lstStyle/>
          <a:p>
            <a:endParaRPr lang="en-US"/>
          </a:p>
        </p:txBody>
      </p:sp>
      <p:sp>
        <p:nvSpPr>
          <p:cNvPr id="7" name="Freeform 7"/>
          <p:cNvSpPr/>
          <p:nvPr/>
        </p:nvSpPr>
        <p:spPr>
          <a:xfrm>
            <a:off x="76200" y="3823057"/>
            <a:ext cx="9438213" cy="4871628"/>
          </a:xfrm>
          <a:custGeom>
            <a:avLst/>
            <a:gdLst/>
            <a:ahLst/>
            <a:cxnLst/>
            <a:rect l="l" t="t" r="r" b="b"/>
            <a:pathLst>
              <a:path w="10721180" h="4871628">
                <a:moveTo>
                  <a:pt x="0" y="0"/>
                </a:moveTo>
                <a:lnTo>
                  <a:pt x="10721180" y="0"/>
                </a:lnTo>
                <a:lnTo>
                  <a:pt x="10721180" y="4871628"/>
                </a:lnTo>
                <a:lnTo>
                  <a:pt x="0" y="4871628"/>
                </a:lnTo>
                <a:lnTo>
                  <a:pt x="0" y="0"/>
                </a:lnTo>
                <a:close/>
              </a:path>
            </a:pathLst>
          </a:custGeom>
          <a:blipFill>
            <a:blip r:embed="rId4"/>
            <a:stretch>
              <a:fillRect/>
            </a:stretch>
          </a:blipFill>
        </p:spPr>
        <p:txBody>
          <a:bodyPr/>
          <a:lstStyle/>
          <a:p>
            <a:endParaRPr lang="en-US"/>
          </a:p>
        </p:txBody>
      </p:sp>
      <p:grpSp>
        <p:nvGrpSpPr>
          <p:cNvPr id="8" name="Group 8"/>
          <p:cNvGrpSpPr/>
          <p:nvPr/>
        </p:nvGrpSpPr>
        <p:grpSpPr>
          <a:xfrm>
            <a:off x="9514413" y="2281193"/>
            <a:ext cx="182478" cy="8005807"/>
            <a:chOff x="0" y="0"/>
            <a:chExt cx="48060" cy="2108525"/>
          </a:xfrm>
        </p:grpSpPr>
        <p:sp>
          <p:nvSpPr>
            <p:cNvPr id="9" name="Freeform 9"/>
            <p:cNvSpPr/>
            <p:nvPr/>
          </p:nvSpPr>
          <p:spPr>
            <a:xfrm>
              <a:off x="0" y="0"/>
              <a:ext cx="48060" cy="2108525"/>
            </a:xfrm>
            <a:custGeom>
              <a:avLst/>
              <a:gdLst/>
              <a:ahLst/>
              <a:cxnLst/>
              <a:rect l="l" t="t" r="r" b="b"/>
              <a:pathLst>
                <a:path w="48060" h="2108525">
                  <a:moveTo>
                    <a:pt x="24030" y="0"/>
                  </a:moveTo>
                  <a:lnTo>
                    <a:pt x="24030" y="0"/>
                  </a:lnTo>
                  <a:cubicBezTo>
                    <a:pt x="37301" y="0"/>
                    <a:pt x="48060" y="10759"/>
                    <a:pt x="48060" y="24030"/>
                  </a:cubicBezTo>
                  <a:lnTo>
                    <a:pt x="48060" y="2084495"/>
                  </a:lnTo>
                  <a:cubicBezTo>
                    <a:pt x="48060" y="2090868"/>
                    <a:pt x="45528" y="2096981"/>
                    <a:pt x="41022" y="2101487"/>
                  </a:cubicBezTo>
                  <a:cubicBezTo>
                    <a:pt x="36515" y="2105994"/>
                    <a:pt x="30403" y="2108525"/>
                    <a:pt x="24030" y="2108525"/>
                  </a:cubicBezTo>
                  <a:lnTo>
                    <a:pt x="24030" y="2108525"/>
                  </a:lnTo>
                  <a:cubicBezTo>
                    <a:pt x="10759" y="2108525"/>
                    <a:pt x="0" y="2097767"/>
                    <a:pt x="0" y="2084495"/>
                  </a:cubicBezTo>
                  <a:lnTo>
                    <a:pt x="0" y="24030"/>
                  </a:lnTo>
                  <a:cubicBezTo>
                    <a:pt x="0" y="17657"/>
                    <a:pt x="2532" y="11545"/>
                    <a:pt x="7038" y="7038"/>
                  </a:cubicBezTo>
                  <a:cubicBezTo>
                    <a:pt x="11545" y="2532"/>
                    <a:pt x="17657" y="0"/>
                    <a:pt x="24030" y="0"/>
                  </a:cubicBezTo>
                  <a:close/>
                </a:path>
              </a:pathLst>
            </a:custGeom>
            <a:solidFill>
              <a:srgbClr val="7B95F9">
                <a:alpha val="40784"/>
              </a:srgbClr>
            </a:solidFill>
          </p:spPr>
          <p:txBody>
            <a:bodyPr/>
            <a:lstStyle/>
            <a:p>
              <a:endParaRPr lang="en-US"/>
            </a:p>
          </p:txBody>
        </p:sp>
        <p:sp>
          <p:nvSpPr>
            <p:cNvPr id="10" name="TextBox 10"/>
            <p:cNvSpPr txBox="1"/>
            <p:nvPr/>
          </p:nvSpPr>
          <p:spPr>
            <a:xfrm>
              <a:off x="0" y="-38100"/>
              <a:ext cx="48060" cy="2146625"/>
            </a:xfrm>
            <a:prstGeom prst="rect">
              <a:avLst/>
            </a:prstGeom>
          </p:spPr>
          <p:txBody>
            <a:bodyPr lIns="50800" tIns="50800" rIns="50800" bIns="50800" rtlCol="0" anchor="ctr"/>
            <a:lstStyle/>
            <a:p>
              <a:pPr algn="ctr">
                <a:lnSpc>
                  <a:spcPts val="3360"/>
                </a:lnSpc>
              </a:pPr>
              <a:endParaRPr/>
            </a:p>
          </p:txBody>
        </p:sp>
      </p:grpSp>
      <p:sp>
        <p:nvSpPr>
          <p:cNvPr id="11" name="Freeform 11"/>
          <p:cNvSpPr/>
          <p:nvPr/>
        </p:nvSpPr>
        <p:spPr>
          <a:xfrm>
            <a:off x="9924058" y="2398633"/>
            <a:ext cx="8038890" cy="3885464"/>
          </a:xfrm>
          <a:custGeom>
            <a:avLst/>
            <a:gdLst/>
            <a:ahLst/>
            <a:cxnLst/>
            <a:rect l="l" t="t" r="r" b="b"/>
            <a:pathLst>
              <a:path w="8038890" h="3885464">
                <a:moveTo>
                  <a:pt x="0" y="0"/>
                </a:moveTo>
                <a:lnTo>
                  <a:pt x="8038891" y="0"/>
                </a:lnTo>
                <a:lnTo>
                  <a:pt x="8038891" y="3885464"/>
                </a:lnTo>
                <a:lnTo>
                  <a:pt x="0" y="3885464"/>
                </a:lnTo>
                <a:lnTo>
                  <a:pt x="0" y="0"/>
                </a:lnTo>
                <a:close/>
              </a:path>
            </a:pathLst>
          </a:custGeom>
          <a:blipFill>
            <a:blip r:embed="rId5"/>
            <a:stretch>
              <a:fillRect/>
            </a:stretch>
          </a:blipFill>
        </p:spPr>
        <p:txBody>
          <a:bodyPr/>
          <a:lstStyle/>
          <a:p>
            <a:endParaRPr lang="en-US"/>
          </a:p>
        </p:txBody>
      </p:sp>
      <p:sp>
        <p:nvSpPr>
          <p:cNvPr id="16" name="TextBox 16"/>
          <p:cNvSpPr txBox="1"/>
          <p:nvPr/>
        </p:nvSpPr>
        <p:spPr>
          <a:xfrm>
            <a:off x="630502" y="1907460"/>
            <a:ext cx="770446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Classification Models:</a:t>
            </a:r>
          </a:p>
        </p:txBody>
      </p:sp>
      <p:sp>
        <p:nvSpPr>
          <p:cNvPr id="17" name="TextBox 17"/>
          <p:cNvSpPr txBox="1"/>
          <p:nvPr/>
        </p:nvSpPr>
        <p:spPr>
          <a:xfrm>
            <a:off x="783465" y="3105507"/>
            <a:ext cx="5153770" cy="48895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Now Bold"/>
              </a:rPr>
              <a:t>ATCNet:</a:t>
            </a:r>
            <a:r>
              <a:rPr lang="en-US" sz="2800">
                <a:solidFill>
                  <a:srgbClr val="000000"/>
                </a:solidFill>
                <a:latin typeface="Now"/>
              </a:rPr>
              <a:t> (ACC.=</a:t>
            </a:r>
            <a:r>
              <a:rPr lang="en-US" sz="2800">
                <a:solidFill>
                  <a:srgbClr val="000000"/>
                </a:solidFill>
                <a:latin typeface="Now Bold"/>
              </a:rPr>
              <a:t>87.16%</a:t>
            </a:r>
            <a:r>
              <a:rPr lang="en-US" sz="2800">
                <a:solidFill>
                  <a:srgbClr val="000000"/>
                </a:solidFill>
                <a:latin typeface="Now"/>
              </a:rPr>
              <a:t>) </a:t>
            </a:r>
          </a:p>
        </p:txBody>
      </p:sp>
    </p:spTree>
    <p:extLst>
      <p:ext uri="{BB962C8B-B14F-4D97-AF65-F5344CB8AC3E}">
        <p14:creationId xmlns:p14="http://schemas.microsoft.com/office/powerpoint/2010/main" val="32295024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5937235" y="2906982"/>
            <a:ext cx="1095578" cy="687475"/>
          </a:xfrm>
          <a:custGeom>
            <a:avLst/>
            <a:gdLst/>
            <a:ahLst/>
            <a:cxnLst/>
            <a:rect l="l" t="t" r="r" b="b"/>
            <a:pathLst>
              <a:path w="1095578" h="687475">
                <a:moveTo>
                  <a:pt x="0" y="0"/>
                </a:moveTo>
                <a:lnTo>
                  <a:pt x="1095577" y="0"/>
                </a:lnTo>
                <a:lnTo>
                  <a:pt x="1095577" y="687475"/>
                </a:lnTo>
                <a:lnTo>
                  <a:pt x="0" y="687475"/>
                </a:lnTo>
                <a:lnTo>
                  <a:pt x="0" y="0"/>
                </a:lnTo>
                <a:close/>
              </a:path>
            </a:pathLst>
          </a:custGeom>
          <a:blipFill>
            <a:blip r:embed="rId3"/>
            <a:stretch>
              <a:fillRect/>
            </a:stretch>
          </a:blipFill>
        </p:spPr>
        <p:txBody>
          <a:bodyPr/>
          <a:lstStyle/>
          <a:p>
            <a:endParaRPr lang="en-US"/>
          </a:p>
        </p:txBody>
      </p:sp>
      <p:sp>
        <p:nvSpPr>
          <p:cNvPr id="7" name="Freeform 7"/>
          <p:cNvSpPr/>
          <p:nvPr/>
        </p:nvSpPr>
        <p:spPr>
          <a:xfrm>
            <a:off x="76200" y="3823057"/>
            <a:ext cx="9438213" cy="4871628"/>
          </a:xfrm>
          <a:custGeom>
            <a:avLst/>
            <a:gdLst/>
            <a:ahLst/>
            <a:cxnLst/>
            <a:rect l="l" t="t" r="r" b="b"/>
            <a:pathLst>
              <a:path w="10721180" h="4871628">
                <a:moveTo>
                  <a:pt x="0" y="0"/>
                </a:moveTo>
                <a:lnTo>
                  <a:pt x="10721180" y="0"/>
                </a:lnTo>
                <a:lnTo>
                  <a:pt x="10721180" y="4871628"/>
                </a:lnTo>
                <a:lnTo>
                  <a:pt x="0" y="4871628"/>
                </a:lnTo>
                <a:lnTo>
                  <a:pt x="0" y="0"/>
                </a:lnTo>
                <a:close/>
              </a:path>
            </a:pathLst>
          </a:custGeom>
          <a:blipFill>
            <a:blip r:embed="rId4"/>
            <a:stretch>
              <a:fillRect/>
            </a:stretch>
          </a:blipFill>
        </p:spPr>
        <p:txBody>
          <a:bodyPr/>
          <a:lstStyle/>
          <a:p>
            <a:endParaRPr lang="en-US"/>
          </a:p>
        </p:txBody>
      </p:sp>
      <p:grpSp>
        <p:nvGrpSpPr>
          <p:cNvPr id="8" name="Group 8"/>
          <p:cNvGrpSpPr/>
          <p:nvPr/>
        </p:nvGrpSpPr>
        <p:grpSpPr>
          <a:xfrm>
            <a:off x="9514413" y="2281193"/>
            <a:ext cx="182478" cy="8005807"/>
            <a:chOff x="0" y="0"/>
            <a:chExt cx="48060" cy="2108525"/>
          </a:xfrm>
        </p:grpSpPr>
        <p:sp>
          <p:nvSpPr>
            <p:cNvPr id="9" name="Freeform 9"/>
            <p:cNvSpPr/>
            <p:nvPr/>
          </p:nvSpPr>
          <p:spPr>
            <a:xfrm>
              <a:off x="0" y="0"/>
              <a:ext cx="48060" cy="2108525"/>
            </a:xfrm>
            <a:custGeom>
              <a:avLst/>
              <a:gdLst/>
              <a:ahLst/>
              <a:cxnLst/>
              <a:rect l="l" t="t" r="r" b="b"/>
              <a:pathLst>
                <a:path w="48060" h="2108525">
                  <a:moveTo>
                    <a:pt x="24030" y="0"/>
                  </a:moveTo>
                  <a:lnTo>
                    <a:pt x="24030" y="0"/>
                  </a:lnTo>
                  <a:cubicBezTo>
                    <a:pt x="37301" y="0"/>
                    <a:pt x="48060" y="10759"/>
                    <a:pt x="48060" y="24030"/>
                  </a:cubicBezTo>
                  <a:lnTo>
                    <a:pt x="48060" y="2084495"/>
                  </a:lnTo>
                  <a:cubicBezTo>
                    <a:pt x="48060" y="2090868"/>
                    <a:pt x="45528" y="2096981"/>
                    <a:pt x="41022" y="2101487"/>
                  </a:cubicBezTo>
                  <a:cubicBezTo>
                    <a:pt x="36515" y="2105994"/>
                    <a:pt x="30403" y="2108525"/>
                    <a:pt x="24030" y="2108525"/>
                  </a:cubicBezTo>
                  <a:lnTo>
                    <a:pt x="24030" y="2108525"/>
                  </a:lnTo>
                  <a:cubicBezTo>
                    <a:pt x="10759" y="2108525"/>
                    <a:pt x="0" y="2097767"/>
                    <a:pt x="0" y="2084495"/>
                  </a:cubicBezTo>
                  <a:lnTo>
                    <a:pt x="0" y="24030"/>
                  </a:lnTo>
                  <a:cubicBezTo>
                    <a:pt x="0" y="17657"/>
                    <a:pt x="2532" y="11545"/>
                    <a:pt x="7038" y="7038"/>
                  </a:cubicBezTo>
                  <a:cubicBezTo>
                    <a:pt x="11545" y="2532"/>
                    <a:pt x="17657" y="0"/>
                    <a:pt x="24030" y="0"/>
                  </a:cubicBezTo>
                  <a:close/>
                </a:path>
              </a:pathLst>
            </a:custGeom>
            <a:solidFill>
              <a:srgbClr val="7B95F9">
                <a:alpha val="40784"/>
              </a:srgbClr>
            </a:solidFill>
          </p:spPr>
          <p:txBody>
            <a:bodyPr/>
            <a:lstStyle/>
            <a:p>
              <a:endParaRPr lang="en-US"/>
            </a:p>
          </p:txBody>
        </p:sp>
        <p:sp>
          <p:nvSpPr>
            <p:cNvPr id="10" name="TextBox 10"/>
            <p:cNvSpPr txBox="1"/>
            <p:nvPr/>
          </p:nvSpPr>
          <p:spPr>
            <a:xfrm>
              <a:off x="0" y="-38100"/>
              <a:ext cx="48060" cy="2146625"/>
            </a:xfrm>
            <a:prstGeom prst="rect">
              <a:avLst/>
            </a:prstGeom>
          </p:spPr>
          <p:txBody>
            <a:bodyPr lIns="50800" tIns="50800" rIns="50800" bIns="50800" rtlCol="0" anchor="ctr"/>
            <a:lstStyle/>
            <a:p>
              <a:pPr algn="ctr">
                <a:lnSpc>
                  <a:spcPts val="3360"/>
                </a:lnSpc>
              </a:pPr>
              <a:endParaRPr/>
            </a:p>
          </p:txBody>
        </p:sp>
      </p:grpSp>
      <p:sp>
        <p:nvSpPr>
          <p:cNvPr id="11" name="Freeform 11"/>
          <p:cNvSpPr/>
          <p:nvPr/>
        </p:nvSpPr>
        <p:spPr>
          <a:xfrm>
            <a:off x="9924058" y="2398633"/>
            <a:ext cx="8038890" cy="3885464"/>
          </a:xfrm>
          <a:custGeom>
            <a:avLst/>
            <a:gdLst/>
            <a:ahLst/>
            <a:cxnLst/>
            <a:rect l="l" t="t" r="r" b="b"/>
            <a:pathLst>
              <a:path w="8038890" h="3885464">
                <a:moveTo>
                  <a:pt x="0" y="0"/>
                </a:moveTo>
                <a:lnTo>
                  <a:pt x="8038891" y="0"/>
                </a:lnTo>
                <a:lnTo>
                  <a:pt x="8038891" y="3885464"/>
                </a:lnTo>
                <a:lnTo>
                  <a:pt x="0" y="3885464"/>
                </a:lnTo>
                <a:lnTo>
                  <a:pt x="0" y="0"/>
                </a:lnTo>
                <a:close/>
              </a:path>
            </a:pathLst>
          </a:custGeom>
          <a:blipFill>
            <a:blip r:embed="rId5"/>
            <a:stretch>
              <a:fillRect/>
            </a:stretch>
          </a:blipFill>
        </p:spPr>
        <p:txBody>
          <a:bodyPr/>
          <a:lstStyle/>
          <a:p>
            <a:endParaRPr lang="en-US"/>
          </a:p>
        </p:txBody>
      </p:sp>
      <p:sp>
        <p:nvSpPr>
          <p:cNvPr id="12" name="Freeform 12"/>
          <p:cNvSpPr/>
          <p:nvPr/>
        </p:nvSpPr>
        <p:spPr>
          <a:xfrm>
            <a:off x="10483567" y="6615365"/>
            <a:ext cx="7479382" cy="3394897"/>
          </a:xfrm>
          <a:custGeom>
            <a:avLst/>
            <a:gdLst/>
            <a:ahLst/>
            <a:cxnLst/>
            <a:rect l="l" t="t" r="r" b="b"/>
            <a:pathLst>
              <a:path w="7479382" h="3394897">
                <a:moveTo>
                  <a:pt x="0" y="0"/>
                </a:moveTo>
                <a:lnTo>
                  <a:pt x="7479382" y="0"/>
                </a:lnTo>
                <a:lnTo>
                  <a:pt x="7479382" y="3394897"/>
                </a:lnTo>
                <a:lnTo>
                  <a:pt x="0" y="3394897"/>
                </a:lnTo>
                <a:lnTo>
                  <a:pt x="0" y="0"/>
                </a:lnTo>
                <a:close/>
              </a:path>
            </a:pathLst>
          </a:custGeom>
          <a:blipFill>
            <a:blip r:embed="rId6"/>
            <a:stretch>
              <a:fillRect/>
            </a:stretch>
          </a:blipFill>
        </p:spPr>
        <p:txBody>
          <a:bodyPr/>
          <a:lstStyle/>
          <a:p>
            <a:endParaRPr lang="en-US"/>
          </a:p>
        </p:txBody>
      </p:sp>
      <p:grpSp>
        <p:nvGrpSpPr>
          <p:cNvPr id="13" name="Group 13"/>
          <p:cNvGrpSpPr/>
          <p:nvPr/>
        </p:nvGrpSpPr>
        <p:grpSpPr>
          <a:xfrm rot="5400000">
            <a:off x="13759523" y="2372432"/>
            <a:ext cx="182478" cy="8005807"/>
            <a:chOff x="0" y="0"/>
            <a:chExt cx="48060" cy="2108525"/>
          </a:xfrm>
        </p:grpSpPr>
        <p:sp>
          <p:nvSpPr>
            <p:cNvPr id="14" name="Freeform 14"/>
            <p:cNvSpPr/>
            <p:nvPr/>
          </p:nvSpPr>
          <p:spPr>
            <a:xfrm>
              <a:off x="0" y="0"/>
              <a:ext cx="48060" cy="2108525"/>
            </a:xfrm>
            <a:custGeom>
              <a:avLst/>
              <a:gdLst/>
              <a:ahLst/>
              <a:cxnLst/>
              <a:rect l="l" t="t" r="r" b="b"/>
              <a:pathLst>
                <a:path w="48060" h="2108525">
                  <a:moveTo>
                    <a:pt x="24030" y="0"/>
                  </a:moveTo>
                  <a:lnTo>
                    <a:pt x="24030" y="0"/>
                  </a:lnTo>
                  <a:cubicBezTo>
                    <a:pt x="37301" y="0"/>
                    <a:pt x="48060" y="10759"/>
                    <a:pt x="48060" y="24030"/>
                  </a:cubicBezTo>
                  <a:lnTo>
                    <a:pt x="48060" y="2084495"/>
                  </a:lnTo>
                  <a:cubicBezTo>
                    <a:pt x="48060" y="2090868"/>
                    <a:pt x="45528" y="2096981"/>
                    <a:pt x="41022" y="2101487"/>
                  </a:cubicBezTo>
                  <a:cubicBezTo>
                    <a:pt x="36515" y="2105994"/>
                    <a:pt x="30403" y="2108525"/>
                    <a:pt x="24030" y="2108525"/>
                  </a:cubicBezTo>
                  <a:lnTo>
                    <a:pt x="24030" y="2108525"/>
                  </a:lnTo>
                  <a:cubicBezTo>
                    <a:pt x="10759" y="2108525"/>
                    <a:pt x="0" y="2097767"/>
                    <a:pt x="0" y="2084495"/>
                  </a:cubicBezTo>
                  <a:lnTo>
                    <a:pt x="0" y="24030"/>
                  </a:lnTo>
                  <a:cubicBezTo>
                    <a:pt x="0" y="17657"/>
                    <a:pt x="2532" y="11545"/>
                    <a:pt x="7038" y="7038"/>
                  </a:cubicBezTo>
                  <a:cubicBezTo>
                    <a:pt x="11545" y="2532"/>
                    <a:pt x="17657" y="0"/>
                    <a:pt x="24030" y="0"/>
                  </a:cubicBezTo>
                  <a:close/>
                </a:path>
              </a:pathLst>
            </a:custGeom>
            <a:solidFill>
              <a:srgbClr val="7B95F9">
                <a:alpha val="40784"/>
              </a:srgbClr>
            </a:solidFill>
          </p:spPr>
          <p:txBody>
            <a:bodyPr/>
            <a:lstStyle/>
            <a:p>
              <a:endParaRPr lang="en-US"/>
            </a:p>
          </p:txBody>
        </p:sp>
        <p:sp>
          <p:nvSpPr>
            <p:cNvPr id="15" name="TextBox 15"/>
            <p:cNvSpPr txBox="1"/>
            <p:nvPr/>
          </p:nvSpPr>
          <p:spPr>
            <a:xfrm>
              <a:off x="0" y="-38100"/>
              <a:ext cx="48060" cy="2146625"/>
            </a:xfrm>
            <a:prstGeom prst="rect">
              <a:avLst/>
            </a:prstGeom>
          </p:spPr>
          <p:txBody>
            <a:bodyPr lIns="50800" tIns="50800" rIns="50800" bIns="50800" rtlCol="0" anchor="ctr"/>
            <a:lstStyle/>
            <a:p>
              <a:pPr algn="ctr">
                <a:lnSpc>
                  <a:spcPts val="3360"/>
                </a:lnSpc>
              </a:pPr>
              <a:endParaRPr/>
            </a:p>
          </p:txBody>
        </p:sp>
      </p:grpSp>
      <p:sp>
        <p:nvSpPr>
          <p:cNvPr id="16" name="TextBox 16"/>
          <p:cNvSpPr txBox="1"/>
          <p:nvPr/>
        </p:nvSpPr>
        <p:spPr>
          <a:xfrm>
            <a:off x="630502" y="1907460"/>
            <a:ext cx="770446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Classification Models:</a:t>
            </a:r>
          </a:p>
        </p:txBody>
      </p:sp>
      <p:sp>
        <p:nvSpPr>
          <p:cNvPr id="17" name="TextBox 17"/>
          <p:cNvSpPr txBox="1"/>
          <p:nvPr/>
        </p:nvSpPr>
        <p:spPr>
          <a:xfrm>
            <a:off x="783465" y="3105507"/>
            <a:ext cx="5153770" cy="488950"/>
          </a:xfrm>
          <a:prstGeom prst="rect">
            <a:avLst/>
          </a:prstGeom>
        </p:spPr>
        <p:txBody>
          <a:bodyPr lIns="0" tIns="0" rIns="0" bIns="0" rtlCol="0" anchor="t">
            <a:spAutoFit/>
          </a:bodyPr>
          <a:lstStyle/>
          <a:p>
            <a:pPr marL="604523" lvl="1" indent="-302261" algn="l">
              <a:lnSpc>
                <a:spcPts val="3920"/>
              </a:lnSpc>
              <a:buFont typeface="Arial"/>
              <a:buChar char="•"/>
            </a:pPr>
            <a:r>
              <a:rPr lang="en-US" sz="2800">
                <a:solidFill>
                  <a:srgbClr val="000000"/>
                </a:solidFill>
                <a:latin typeface="Now Bold"/>
              </a:rPr>
              <a:t>ATCNet:</a:t>
            </a:r>
            <a:r>
              <a:rPr lang="en-US" sz="2800">
                <a:solidFill>
                  <a:srgbClr val="000000"/>
                </a:solidFill>
                <a:latin typeface="Now"/>
              </a:rPr>
              <a:t> (ACC.=</a:t>
            </a:r>
            <a:r>
              <a:rPr lang="en-US" sz="2800">
                <a:solidFill>
                  <a:srgbClr val="000000"/>
                </a:solidFill>
                <a:latin typeface="Now Bold"/>
              </a:rPr>
              <a:t>87.16%</a:t>
            </a:r>
            <a:r>
              <a:rPr lang="en-US" sz="2800">
                <a:solidFill>
                  <a:srgbClr val="000000"/>
                </a:solidFill>
                <a:latin typeface="Now"/>
              </a:rPr>
              <a:t>) </a:t>
            </a:r>
          </a:p>
        </p:txBody>
      </p:sp>
    </p:spTree>
    <p:extLst>
      <p:ext uri="{BB962C8B-B14F-4D97-AF65-F5344CB8AC3E}">
        <p14:creationId xmlns:p14="http://schemas.microsoft.com/office/powerpoint/2010/main" val="3443734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grpSp>
        <p:nvGrpSpPr>
          <p:cNvPr id="6" name="Group 6"/>
          <p:cNvGrpSpPr/>
          <p:nvPr/>
        </p:nvGrpSpPr>
        <p:grpSpPr>
          <a:xfrm>
            <a:off x="1593507" y="2101823"/>
            <a:ext cx="14727981" cy="501239"/>
            <a:chOff x="0" y="0"/>
            <a:chExt cx="9003371" cy="306413"/>
          </a:xfrm>
        </p:grpSpPr>
        <p:sp>
          <p:nvSpPr>
            <p:cNvPr id="7" name="Freeform 7"/>
            <p:cNvSpPr/>
            <p:nvPr/>
          </p:nvSpPr>
          <p:spPr>
            <a:xfrm>
              <a:off x="0" y="0"/>
              <a:ext cx="9003371" cy="306413"/>
            </a:xfrm>
            <a:custGeom>
              <a:avLst/>
              <a:gdLst/>
              <a:ahLst/>
              <a:cxnLst/>
              <a:rect l="l" t="t" r="r" b="b"/>
              <a:pathLst>
                <a:path w="9003371" h="306413">
                  <a:moveTo>
                    <a:pt x="0" y="0"/>
                  </a:moveTo>
                  <a:lnTo>
                    <a:pt x="9003371" y="0"/>
                  </a:lnTo>
                  <a:lnTo>
                    <a:pt x="9003371" y="306413"/>
                  </a:lnTo>
                  <a:lnTo>
                    <a:pt x="0" y="306413"/>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8" name="TextBox 8"/>
            <p:cNvSpPr txBox="1"/>
            <p:nvPr/>
          </p:nvSpPr>
          <p:spPr>
            <a:xfrm>
              <a:off x="0" y="-38100"/>
              <a:ext cx="9003371" cy="344513"/>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593507" y="2603062"/>
            <a:ext cx="14727981" cy="501239"/>
            <a:chOff x="0" y="0"/>
            <a:chExt cx="9003371" cy="306413"/>
          </a:xfrm>
        </p:grpSpPr>
        <p:sp>
          <p:nvSpPr>
            <p:cNvPr id="10" name="Freeform 10"/>
            <p:cNvSpPr/>
            <p:nvPr/>
          </p:nvSpPr>
          <p:spPr>
            <a:xfrm>
              <a:off x="0" y="0"/>
              <a:ext cx="9003371" cy="306413"/>
            </a:xfrm>
            <a:custGeom>
              <a:avLst/>
              <a:gdLst/>
              <a:ahLst/>
              <a:cxnLst/>
              <a:rect l="l" t="t" r="r" b="b"/>
              <a:pathLst>
                <a:path w="9003371" h="306413">
                  <a:moveTo>
                    <a:pt x="0" y="0"/>
                  </a:moveTo>
                  <a:lnTo>
                    <a:pt x="9003371" y="0"/>
                  </a:lnTo>
                  <a:lnTo>
                    <a:pt x="9003371" y="306413"/>
                  </a:lnTo>
                  <a:lnTo>
                    <a:pt x="0" y="306413"/>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1" name="TextBox 11"/>
            <p:cNvSpPr txBox="1"/>
            <p:nvPr/>
          </p:nvSpPr>
          <p:spPr>
            <a:xfrm>
              <a:off x="0" y="-38100"/>
              <a:ext cx="9003371" cy="344513"/>
            </a:xfrm>
            <a:prstGeom prst="rect">
              <a:avLst/>
            </a:prstGeom>
          </p:spPr>
          <p:txBody>
            <a:bodyPr lIns="50800" tIns="50800" rIns="50800" bIns="50800" rtlCol="0" anchor="ctr"/>
            <a:lstStyle/>
            <a:p>
              <a:pPr algn="ctr">
                <a:lnSpc>
                  <a:spcPts val="2659"/>
                </a:lnSpc>
              </a:pPr>
              <a:endParaRPr/>
            </a:p>
          </p:txBody>
        </p:sp>
      </p:grpSp>
      <p:graphicFrame>
        <p:nvGraphicFramePr>
          <p:cNvPr id="12" name="Table 12"/>
          <p:cNvGraphicFramePr>
            <a:graphicFrameLocks noGrp="1"/>
          </p:cNvGraphicFramePr>
          <p:nvPr>
            <p:extLst>
              <p:ext uri="{D42A27DB-BD31-4B8C-83A1-F6EECF244321}">
                <p14:modId xmlns:p14="http://schemas.microsoft.com/office/powerpoint/2010/main" val="3271246575"/>
              </p:ext>
            </p:extLst>
          </p:nvPr>
        </p:nvGraphicFramePr>
        <p:xfrm>
          <a:off x="1593507" y="2101822"/>
          <a:ext cx="14727981" cy="7461279"/>
        </p:xfrm>
        <a:graphic>
          <a:graphicData uri="http://schemas.openxmlformats.org/drawingml/2006/table">
            <a:tbl>
              <a:tblPr/>
              <a:tblGrid>
                <a:gridCol w="4280419">
                  <a:extLst>
                    <a:ext uri="{9D8B030D-6E8A-4147-A177-3AD203B41FA5}">
                      <a16:colId xmlns:a16="http://schemas.microsoft.com/office/drawing/2014/main" val="20000"/>
                    </a:ext>
                  </a:extLst>
                </a:gridCol>
                <a:gridCol w="5277627">
                  <a:extLst>
                    <a:ext uri="{9D8B030D-6E8A-4147-A177-3AD203B41FA5}">
                      <a16:colId xmlns:a16="http://schemas.microsoft.com/office/drawing/2014/main" val="20001"/>
                    </a:ext>
                  </a:extLst>
                </a:gridCol>
                <a:gridCol w="5169935">
                  <a:extLst>
                    <a:ext uri="{9D8B030D-6E8A-4147-A177-3AD203B41FA5}">
                      <a16:colId xmlns:a16="http://schemas.microsoft.com/office/drawing/2014/main" val="20002"/>
                    </a:ext>
                  </a:extLst>
                </a:gridCol>
              </a:tblGrid>
              <a:tr h="502606">
                <a:tc gridSpan="3">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hMerge="1">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hMerge="1">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2606">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472"/>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2606">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2"/>
                  </a:ext>
                </a:extLst>
              </a:tr>
              <a:tr h="551998">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3"/>
                  </a:ext>
                </a:extLst>
              </a:tr>
              <a:tr h="727031">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4"/>
                  </a:ext>
                </a:extLst>
              </a:tr>
              <a:tr h="629520">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5"/>
                  </a:ext>
                </a:extLst>
              </a:tr>
              <a:tr h="674152">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6"/>
                  </a:ext>
                </a:extLst>
              </a:tr>
              <a:tr h="674152">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7"/>
                  </a:ext>
                </a:extLst>
              </a:tr>
              <a:tr h="674152">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8"/>
                  </a:ext>
                </a:extLst>
              </a:tr>
              <a:tr h="674152">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9"/>
                  </a:ext>
                </a:extLst>
              </a:tr>
              <a:tr h="674152">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10"/>
                  </a:ext>
                </a:extLst>
              </a:tr>
              <a:tr h="674152">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tcPr>
                </a:tc>
                <a:tc>
                  <a:txBody>
                    <a:bodyPr/>
                    <a:lstStyle/>
                    <a:p>
                      <a:pPr algn="ctr">
                        <a:lnSpc>
                          <a:spcPts val="1146"/>
                        </a:lnSpc>
                        <a:defRPr/>
                      </a:pPr>
                      <a:endParaRPr lang="en-US" sz="1100" dirty="0"/>
                    </a:p>
                  </a:txBody>
                  <a:tcPr marL="82074" marR="82074" marT="82074" marB="82074" anchor="ctr">
                    <a:lnL w="12764" cap="flat" cmpd="sng" algn="ctr">
                      <a:solidFill>
                        <a:srgbClr val="000000"/>
                      </a:solidFill>
                      <a:prstDash val="solid"/>
                      <a:round/>
                      <a:headEnd type="none" w="med" len="med"/>
                      <a:tailEnd type="none" w="med" len="med"/>
                    </a:lnL>
                    <a:lnR w="12764" cap="flat" cmpd="sng" algn="ctr">
                      <a:solidFill>
                        <a:srgbClr val="000000"/>
                      </a:solidFill>
                      <a:prstDash val="solid"/>
                      <a:round/>
                      <a:headEnd type="none" w="med" len="med"/>
                      <a:tailEnd type="none" w="med" len="med"/>
                    </a:lnR>
                    <a:lnT w="12764" cap="flat" cmpd="sng" algn="ctr">
                      <a:solidFill>
                        <a:srgbClr val="000000"/>
                      </a:solidFill>
                      <a:prstDash val="solid"/>
                      <a:round/>
                      <a:headEnd type="none" w="med" len="med"/>
                      <a:tailEnd type="none" w="med" len="med"/>
                    </a:lnT>
                    <a:lnB w="12764"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11"/>
                  </a:ext>
                </a:extLst>
              </a:tr>
            </a:tbl>
          </a:graphicData>
        </a:graphic>
      </p:graphicFrame>
      <p:sp>
        <p:nvSpPr>
          <p:cNvPr id="13" name="TextBox 13"/>
          <p:cNvSpPr txBox="1"/>
          <p:nvPr/>
        </p:nvSpPr>
        <p:spPr>
          <a:xfrm>
            <a:off x="6236710" y="2702092"/>
            <a:ext cx="4502664" cy="380365"/>
          </a:xfrm>
          <a:prstGeom prst="rect">
            <a:avLst/>
          </a:prstGeom>
        </p:spPr>
        <p:txBody>
          <a:bodyPr lIns="0" tIns="0" rIns="0" bIns="0" rtlCol="0" anchor="t">
            <a:spAutoFit/>
          </a:bodyPr>
          <a:lstStyle/>
          <a:p>
            <a:pPr algn="ctr">
              <a:lnSpc>
                <a:spcPts val="3079"/>
              </a:lnSpc>
            </a:pPr>
            <a:r>
              <a:rPr lang="en-US" sz="2199">
                <a:solidFill>
                  <a:srgbClr val="FFFFFF"/>
                </a:solidFill>
                <a:latin typeface="Now Bold"/>
              </a:rPr>
              <a:t>paper Accuracy</a:t>
            </a:r>
          </a:p>
        </p:txBody>
      </p:sp>
      <p:sp>
        <p:nvSpPr>
          <p:cNvPr id="14" name="TextBox 14"/>
          <p:cNvSpPr txBox="1"/>
          <p:nvPr/>
        </p:nvSpPr>
        <p:spPr>
          <a:xfrm>
            <a:off x="1643951" y="2677334"/>
            <a:ext cx="4004828" cy="397412"/>
          </a:xfrm>
          <a:prstGeom prst="rect">
            <a:avLst/>
          </a:prstGeom>
        </p:spPr>
        <p:txBody>
          <a:bodyPr lIns="0" tIns="0" rIns="0" bIns="0" rtlCol="0" anchor="t">
            <a:spAutoFit/>
          </a:bodyPr>
          <a:lstStyle/>
          <a:p>
            <a:pPr algn="ctr">
              <a:lnSpc>
                <a:spcPts val="3190"/>
              </a:lnSpc>
            </a:pPr>
            <a:r>
              <a:rPr lang="en-US" sz="2278">
                <a:solidFill>
                  <a:srgbClr val="FFFFFF"/>
                </a:solidFill>
                <a:latin typeface="Now Bold"/>
              </a:rPr>
              <a:t># Subjects</a:t>
            </a:r>
          </a:p>
        </p:txBody>
      </p:sp>
      <p:sp>
        <p:nvSpPr>
          <p:cNvPr id="15" name="TextBox 15"/>
          <p:cNvSpPr txBox="1"/>
          <p:nvPr/>
        </p:nvSpPr>
        <p:spPr>
          <a:xfrm>
            <a:off x="2382514" y="3206721"/>
            <a:ext cx="2960636" cy="372745"/>
          </a:xfrm>
          <a:prstGeom prst="rect">
            <a:avLst/>
          </a:prstGeom>
        </p:spPr>
        <p:txBody>
          <a:bodyPr lIns="0" tIns="0" rIns="0" bIns="0" rtlCol="0" anchor="t">
            <a:spAutoFit/>
          </a:bodyPr>
          <a:lstStyle/>
          <a:p>
            <a:pPr algn="ctr">
              <a:lnSpc>
                <a:spcPts val="3079"/>
              </a:lnSpc>
            </a:pPr>
            <a:r>
              <a:rPr lang="en-US" sz="2199">
                <a:solidFill>
                  <a:srgbClr val="000000"/>
                </a:solidFill>
                <a:latin typeface="Now"/>
              </a:rPr>
              <a:t>Subject 1</a:t>
            </a:r>
          </a:p>
        </p:txBody>
      </p:sp>
      <p:sp>
        <p:nvSpPr>
          <p:cNvPr id="16" name="TextBox 16"/>
          <p:cNvSpPr txBox="1"/>
          <p:nvPr/>
        </p:nvSpPr>
        <p:spPr>
          <a:xfrm>
            <a:off x="2382514" y="4329798"/>
            <a:ext cx="2960636" cy="372745"/>
          </a:xfrm>
          <a:prstGeom prst="rect">
            <a:avLst/>
          </a:prstGeom>
        </p:spPr>
        <p:txBody>
          <a:bodyPr lIns="0" tIns="0" rIns="0" bIns="0" rtlCol="0" anchor="t">
            <a:spAutoFit/>
          </a:bodyPr>
          <a:lstStyle/>
          <a:p>
            <a:pPr algn="ctr">
              <a:lnSpc>
                <a:spcPts val="3079"/>
              </a:lnSpc>
            </a:pPr>
            <a:r>
              <a:rPr lang="en-US" sz="2199">
                <a:solidFill>
                  <a:srgbClr val="000000"/>
                </a:solidFill>
                <a:latin typeface="Now"/>
              </a:rPr>
              <a:t>Subject 3</a:t>
            </a:r>
          </a:p>
        </p:txBody>
      </p:sp>
      <p:sp>
        <p:nvSpPr>
          <p:cNvPr id="17" name="TextBox 17"/>
          <p:cNvSpPr txBox="1"/>
          <p:nvPr/>
        </p:nvSpPr>
        <p:spPr>
          <a:xfrm>
            <a:off x="2382514" y="5080281"/>
            <a:ext cx="2960636" cy="372745"/>
          </a:xfrm>
          <a:prstGeom prst="rect">
            <a:avLst/>
          </a:prstGeom>
        </p:spPr>
        <p:txBody>
          <a:bodyPr lIns="0" tIns="0" rIns="0" bIns="0" rtlCol="0" anchor="t">
            <a:spAutoFit/>
          </a:bodyPr>
          <a:lstStyle/>
          <a:p>
            <a:pPr algn="ctr">
              <a:lnSpc>
                <a:spcPts val="3079"/>
              </a:lnSpc>
            </a:pPr>
            <a:r>
              <a:rPr lang="en-US" sz="2199">
                <a:solidFill>
                  <a:srgbClr val="000000"/>
                </a:solidFill>
                <a:latin typeface="Now"/>
              </a:rPr>
              <a:t>Subject 4</a:t>
            </a:r>
          </a:p>
        </p:txBody>
      </p:sp>
      <p:sp>
        <p:nvSpPr>
          <p:cNvPr id="18" name="TextBox 18"/>
          <p:cNvSpPr txBox="1"/>
          <p:nvPr/>
        </p:nvSpPr>
        <p:spPr>
          <a:xfrm>
            <a:off x="2382514" y="5748624"/>
            <a:ext cx="2960636" cy="372745"/>
          </a:xfrm>
          <a:prstGeom prst="rect">
            <a:avLst/>
          </a:prstGeom>
        </p:spPr>
        <p:txBody>
          <a:bodyPr lIns="0" tIns="0" rIns="0" bIns="0" rtlCol="0" anchor="t">
            <a:spAutoFit/>
          </a:bodyPr>
          <a:lstStyle/>
          <a:p>
            <a:pPr algn="ctr">
              <a:lnSpc>
                <a:spcPts val="3079"/>
              </a:lnSpc>
            </a:pPr>
            <a:r>
              <a:rPr lang="en-US" sz="2199">
                <a:solidFill>
                  <a:srgbClr val="000000"/>
                </a:solidFill>
                <a:latin typeface="Now"/>
              </a:rPr>
              <a:t>Subject 5</a:t>
            </a:r>
          </a:p>
        </p:txBody>
      </p:sp>
      <p:sp>
        <p:nvSpPr>
          <p:cNvPr id="19" name="TextBox 19"/>
          <p:cNvSpPr txBox="1"/>
          <p:nvPr/>
        </p:nvSpPr>
        <p:spPr>
          <a:xfrm>
            <a:off x="2382514" y="6344615"/>
            <a:ext cx="2960636" cy="372745"/>
          </a:xfrm>
          <a:prstGeom prst="rect">
            <a:avLst/>
          </a:prstGeom>
        </p:spPr>
        <p:txBody>
          <a:bodyPr lIns="0" tIns="0" rIns="0" bIns="0" rtlCol="0" anchor="t">
            <a:spAutoFit/>
          </a:bodyPr>
          <a:lstStyle/>
          <a:p>
            <a:pPr algn="ctr">
              <a:lnSpc>
                <a:spcPts val="3079"/>
              </a:lnSpc>
            </a:pPr>
            <a:r>
              <a:rPr lang="en-US" sz="2199">
                <a:solidFill>
                  <a:srgbClr val="000000"/>
                </a:solidFill>
                <a:latin typeface="Now"/>
              </a:rPr>
              <a:t>Subject 6</a:t>
            </a:r>
          </a:p>
        </p:txBody>
      </p:sp>
      <p:sp>
        <p:nvSpPr>
          <p:cNvPr id="20" name="TextBox 20"/>
          <p:cNvSpPr txBox="1"/>
          <p:nvPr/>
        </p:nvSpPr>
        <p:spPr>
          <a:xfrm>
            <a:off x="2382514" y="7054095"/>
            <a:ext cx="2960636" cy="372745"/>
          </a:xfrm>
          <a:prstGeom prst="rect">
            <a:avLst/>
          </a:prstGeom>
        </p:spPr>
        <p:txBody>
          <a:bodyPr lIns="0" tIns="0" rIns="0" bIns="0" rtlCol="0" anchor="t">
            <a:spAutoFit/>
          </a:bodyPr>
          <a:lstStyle/>
          <a:p>
            <a:pPr algn="ctr">
              <a:lnSpc>
                <a:spcPts val="3079"/>
              </a:lnSpc>
            </a:pPr>
            <a:r>
              <a:rPr lang="en-US" sz="2199">
                <a:solidFill>
                  <a:srgbClr val="000000"/>
                </a:solidFill>
                <a:latin typeface="Now"/>
              </a:rPr>
              <a:t>Subject 7</a:t>
            </a:r>
          </a:p>
        </p:txBody>
      </p:sp>
      <p:sp>
        <p:nvSpPr>
          <p:cNvPr id="21" name="TextBox 21"/>
          <p:cNvSpPr txBox="1"/>
          <p:nvPr/>
        </p:nvSpPr>
        <p:spPr>
          <a:xfrm>
            <a:off x="2382514" y="7703540"/>
            <a:ext cx="2960636" cy="372745"/>
          </a:xfrm>
          <a:prstGeom prst="rect">
            <a:avLst/>
          </a:prstGeom>
        </p:spPr>
        <p:txBody>
          <a:bodyPr lIns="0" tIns="0" rIns="0" bIns="0" rtlCol="0" anchor="t">
            <a:spAutoFit/>
          </a:bodyPr>
          <a:lstStyle/>
          <a:p>
            <a:pPr algn="ctr">
              <a:lnSpc>
                <a:spcPts val="3079"/>
              </a:lnSpc>
            </a:pPr>
            <a:r>
              <a:rPr lang="en-US" sz="2199">
                <a:solidFill>
                  <a:srgbClr val="000000"/>
                </a:solidFill>
                <a:latin typeface="Now"/>
              </a:rPr>
              <a:t>Subject 8</a:t>
            </a:r>
          </a:p>
        </p:txBody>
      </p:sp>
      <p:sp>
        <p:nvSpPr>
          <p:cNvPr id="22" name="TextBox 22"/>
          <p:cNvSpPr txBox="1"/>
          <p:nvPr/>
        </p:nvSpPr>
        <p:spPr>
          <a:xfrm>
            <a:off x="2382514" y="8345440"/>
            <a:ext cx="2960636" cy="372745"/>
          </a:xfrm>
          <a:prstGeom prst="rect">
            <a:avLst/>
          </a:prstGeom>
        </p:spPr>
        <p:txBody>
          <a:bodyPr lIns="0" tIns="0" rIns="0" bIns="0" rtlCol="0" anchor="t">
            <a:spAutoFit/>
          </a:bodyPr>
          <a:lstStyle/>
          <a:p>
            <a:pPr algn="ctr">
              <a:lnSpc>
                <a:spcPts val="3079"/>
              </a:lnSpc>
            </a:pPr>
            <a:r>
              <a:rPr lang="en-US" sz="2199">
                <a:solidFill>
                  <a:srgbClr val="000000"/>
                </a:solidFill>
                <a:latin typeface="Now"/>
              </a:rPr>
              <a:t>Subject 9</a:t>
            </a:r>
          </a:p>
        </p:txBody>
      </p:sp>
      <p:sp>
        <p:nvSpPr>
          <p:cNvPr id="23" name="TextBox 23"/>
          <p:cNvSpPr txBox="1"/>
          <p:nvPr/>
        </p:nvSpPr>
        <p:spPr>
          <a:xfrm>
            <a:off x="2382514" y="3767989"/>
            <a:ext cx="2960636" cy="372745"/>
          </a:xfrm>
          <a:prstGeom prst="rect">
            <a:avLst/>
          </a:prstGeom>
        </p:spPr>
        <p:txBody>
          <a:bodyPr lIns="0" tIns="0" rIns="0" bIns="0" rtlCol="0" anchor="t">
            <a:spAutoFit/>
          </a:bodyPr>
          <a:lstStyle/>
          <a:p>
            <a:pPr algn="ctr">
              <a:lnSpc>
                <a:spcPts val="3079"/>
              </a:lnSpc>
            </a:pPr>
            <a:r>
              <a:rPr lang="en-US" sz="2199">
                <a:solidFill>
                  <a:srgbClr val="000000"/>
                </a:solidFill>
                <a:latin typeface="Now"/>
              </a:rPr>
              <a:t>Subject 2</a:t>
            </a:r>
          </a:p>
        </p:txBody>
      </p:sp>
      <p:sp>
        <p:nvSpPr>
          <p:cNvPr id="24" name="TextBox 24"/>
          <p:cNvSpPr txBox="1"/>
          <p:nvPr/>
        </p:nvSpPr>
        <p:spPr>
          <a:xfrm>
            <a:off x="2121466" y="8903666"/>
            <a:ext cx="3482732" cy="380365"/>
          </a:xfrm>
          <a:prstGeom prst="rect">
            <a:avLst/>
          </a:prstGeom>
        </p:spPr>
        <p:txBody>
          <a:bodyPr lIns="0" tIns="0" rIns="0" bIns="0" rtlCol="0" anchor="t">
            <a:spAutoFit/>
          </a:bodyPr>
          <a:lstStyle/>
          <a:p>
            <a:pPr algn="ctr">
              <a:lnSpc>
                <a:spcPts val="3079"/>
              </a:lnSpc>
            </a:pPr>
            <a:r>
              <a:rPr lang="en-US" sz="2199">
                <a:solidFill>
                  <a:srgbClr val="000000"/>
                </a:solidFill>
                <a:latin typeface="Now Bold"/>
              </a:rPr>
              <a:t>Avg. Accuracy</a:t>
            </a:r>
          </a:p>
        </p:txBody>
      </p:sp>
      <p:sp>
        <p:nvSpPr>
          <p:cNvPr id="25" name="TextBox 25"/>
          <p:cNvSpPr txBox="1"/>
          <p:nvPr/>
        </p:nvSpPr>
        <p:spPr>
          <a:xfrm>
            <a:off x="11824057" y="2725606"/>
            <a:ext cx="3249856" cy="380365"/>
          </a:xfrm>
          <a:prstGeom prst="rect">
            <a:avLst/>
          </a:prstGeom>
        </p:spPr>
        <p:txBody>
          <a:bodyPr lIns="0" tIns="0" rIns="0" bIns="0" rtlCol="0" anchor="t">
            <a:spAutoFit/>
          </a:bodyPr>
          <a:lstStyle/>
          <a:p>
            <a:pPr algn="ctr">
              <a:lnSpc>
                <a:spcPts val="3079"/>
              </a:lnSpc>
            </a:pPr>
            <a:r>
              <a:rPr lang="en-US" sz="2199">
                <a:solidFill>
                  <a:srgbClr val="FFFFFF"/>
                </a:solidFill>
                <a:latin typeface="Now Bold"/>
              </a:rPr>
              <a:t>Accuracy</a:t>
            </a:r>
          </a:p>
        </p:txBody>
      </p:sp>
      <p:sp>
        <p:nvSpPr>
          <p:cNvPr id="26" name="TextBox 26"/>
          <p:cNvSpPr txBox="1"/>
          <p:nvPr/>
        </p:nvSpPr>
        <p:spPr>
          <a:xfrm>
            <a:off x="7007724" y="3203648"/>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88.5%</a:t>
            </a:r>
          </a:p>
        </p:txBody>
      </p:sp>
      <p:sp>
        <p:nvSpPr>
          <p:cNvPr id="27" name="TextBox 27"/>
          <p:cNvSpPr txBox="1"/>
          <p:nvPr/>
        </p:nvSpPr>
        <p:spPr>
          <a:xfrm>
            <a:off x="7007724" y="3731705"/>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70.5%</a:t>
            </a:r>
          </a:p>
        </p:txBody>
      </p:sp>
      <p:sp>
        <p:nvSpPr>
          <p:cNvPr id="28" name="TextBox 28"/>
          <p:cNvSpPr txBox="1"/>
          <p:nvPr/>
        </p:nvSpPr>
        <p:spPr>
          <a:xfrm>
            <a:off x="7007724" y="4389796"/>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97.5%</a:t>
            </a:r>
          </a:p>
        </p:txBody>
      </p:sp>
      <p:sp>
        <p:nvSpPr>
          <p:cNvPr id="29" name="TextBox 29"/>
          <p:cNvSpPr txBox="1"/>
          <p:nvPr/>
        </p:nvSpPr>
        <p:spPr>
          <a:xfrm>
            <a:off x="7007724" y="5002191"/>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81%</a:t>
            </a:r>
          </a:p>
        </p:txBody>
      </p:sp>
      <p:sp>
        <p:nvSpPr>
          <p:cNvPr id="30" name="TextBox 30"/>
          <p:cNvSpPr txBox="1"/>
          <p:nvPr/>
        </p:nvSpPr>
        <p:spPr>
          <a:xfrm>
            <a:off x="7007724" y="5645469"/>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83%</a:t>
            </a:r>
          </a:p>
        </p:txBody>
      </p:sp>
      <p:sp>
        <p:nvSpPr>
          <p:cNvPr id="31" name="TextBox 31"/>
          <p:cNvSpPr txBox="1"/>
          <p:nvPr/>
        </p:nvSpPr>
        <p:spPr>
          <a:xfrm>
            <a:off x="7007724" y="6344615"/>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73.6%</a:t>
            </a:r>
          </a:p>
        </p:txBody>
      </p:sp>
      <p:sp>
        <p:nvSpPr>
          <p:cNvPr id="32" name="TextBox 32"/>
          <p:cNvSpPr txBox="1"/>
          <p:nvPr/>
        </p:nvSpPr>
        <p:spPr>
          <a:xfrm>
            <a:off x="7007724" y="6949404"/>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93.1%</a:t>
            </a:r>
          </a:p>
        </p:txBody>
      </p:sp>
      <p:sp>
        <p:nvSpPr>
          <p:cNvPr id="33" name="TextBox 33"/>
          <p:cNvSpPr txBox="1"/>
          <p:nvPr/>
        </p:nvSpPr>
        <p:spPr>
          <a:xfrm>
            <a:off x="7007724" y="7609714"/>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90.3%</a:t>
            </a:r>
          </a:p>
        </p:txBody>
      </p:sp>
      <p:sp>
        <p:nvSpPr>
          <p:cNvPr id="34" name="TextBox 34"/>
          <p:cNvSpPr txBox="1"/>
          <p:nvPr/>
        </p:nvSpPr>
        <p:spPr>
          <a:xfrm>
            <a:off x="7007724" y="8345440"/>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91%</a:t>
            </a:r>
          </a:p>
        </p:txBody>
      </p:sp>
      <p:sp>
        <p:nvSpPr>
          <p:cNvPr id="35" name="TextBox 35"/>
          <p:cNvSpPr txBox="1"/>
          <p:nvPr/>
        </p:nvSpPr>
        <p:spPr>
          <a:xfrm>
            <a:off x="7007724" y="8988718"/>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a:rPr>
              <a:t>85.4%</a:t>
            </a:r>
          </a:p>
        </p:txBody>
      </p:sp>
      <p:sp>
        <p:nvSpPr>
          <p:cNvPr id="36" name="TextBox 36"/>
          <p:cNvSpPr txBox="1"/>
          <p:nvPr/>
        </p:nvSpPr>
        <p:spPr>
          <a:xfrm>
            <a:off x="12257886" y="3203648"/>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84.48%</a:t>
            </a:r>
          </a:p>
        </p:txBody>
      </p:sp>
      <p:sp>
        <p:nvSpPr>
          <p:cNvPr id="37" name="TextBox 37"/>
          <p:cNvSpPr txBox="1"/>
          <p:nvPr/>
        </p:nvSpPr>
        <p:spPr>
          <a:xfrm>
            <a:off x="12257886" y="3728761"/>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77.59%</a:t>
            </a:r>
          </a:p>
        </p:txBody>
      </p:sp>
      <p:sp>
        <p:nvSpPr>
          <p:cNvPr id="38" name="TextBox 38"/>
          <p:cNvSpPr txBox="1"/>
          <p:nvPr/>
        </p:nvSpPr>
        <p:spPr>
          <a:xfrm>
            <a:off x="12257886" y="4389796"/>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89.66%</a:t>
            </a:r>
          </a:p>
        </p:txBody>
      </p:sp>
      <p:sp>
        <p:nvSpPr>
          <p:cNvPr id="39" name="TextBox 39"/>
          <p:cNvSpPr txBox="1"/>
          <p:nvPr/>
        </p:nvSpPr>
        <p:spPr>
          <a:xfrm>
            <a:off x="12257886" y="5002191"/>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81.03%</a:t>
            </a:r>
          </a:p>
        </p:txBody>
      </p:sp>
      <p:sp>
        <p:nvSpPr>
          <p:cNvPr id="40" name="TextBox 40"/>
          <p:cNvSpPr txBox="1"/>
          <p:nvPr/>
        </p:nvSpPr>
        <p:spPr>
          <a:xfrm>
            <a:off x="12257886" y="5663226"/>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87.93%</a:t>
            </a:r>
          </a:p>
        </p:txBody>
      </p:sp>
      <p:sp>
        <p:nvSpPr>
          <p:cNvPr id="41" name="TextBox 41"/>
          <p:cNvSpPr txBox="1"/>
          <p:nvPr/>
        </p:nvSpPr>
        <p:spPr>
          <a:xfrm>
            <a:off x="12257886" y="6344615"/>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77.59%</a:t>
            </a:r>
          </a:p>
        </p:txBody>
      </p:sp>
      <p:sp>
        <p:nvSpPr>
          <p:cNvPr id="42" name="TextBox 42"/>
          <p:cNvSpPr txBox="1"/>
          <p:nvPr/>
        </p:nvSpPr>
        <p:spPr>
          <a:xfrm>
            <a:off x="12257886" y="6949404"/>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96.55%</a:t>
            </a:r>
          </a:p>
        </p:txBody>
      </p:sp>
      <p:sp>
        <p:nvSpPr>
          <p:cNvPr id="43" name="TextBox 43"/>
          <p:cNvSpPr txBox="1"/>
          <p:nvPr/>
        </p:nvSpPr>
        <p:spPr>
          <a:xfrm>
            <a:off x="12257886" y="7665355"/>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94.83%</a:t>
            </a:r>
          </a:p>
        </p:txBody>
      </p:sp>
      <p:sp>
        <p:nvSpPr>
          <p:cNvPr id="44" name="TextBox 44"/>
          <p:cNvSpPr txBox="1"/>
          <p:nvPr/>
        </p:nvSpPr>
        <p:spPr>
          <a:xfrm>
            <a:off x="12257886" y="8345440"/>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94.83%</a:t>
            </a:r>
          </a:p>
        </p:txBody>
      </p:sp>
      <p:sp>
        <p:nvSpPr>
          <p:cNvPr id="45" name="TextBox 45"/>
          <p:cNvSpPr txBox="1"/>
          <p:nvPr/>
        </p:nvSpPr>
        <p:spPr>
          <a:xfrm>
            <a:off x="12267411" y="9025525"/>
            <a:ext cx="2960636" cy="356235"/>
          </a:xfrm>
          <a:prstGeom prst="rect">
            <a:avLst/>
          </a:prstGeom>
        </p:spPr>
        <p:txBody>
          <a:bodyPr lIns="0" tIns="0" rIns="0" bIns="0" rtlCol="0" anchor="t">
            <a:spAutoFit/>
          </a:bodyPr>
          <a:lstStyle/>
          <a:p>
            <a:pPr algn="ctr">
              <a:lnSpc>
                <a:spcPts val="2940"/>
              </a:lnSpc>
            </a:pPr>
            <a:r>
              <a:rPr lang="en-US" sz="2100">
                <a:solidFill>
                  <a:srgbClr val="000000"/>
                </a:solidFill>
                <a:latin typeface="Now Bold"/>
              </a:rPr>
              <a:t>87.16%</a:t>
            </a:r>
          </a:p>
        </p:txBody>
      </p:sp>
      <p:sp>
        <p:nvSpPr>
          <p:cNvPr id="46" name="TextBox 46"/>
          <p:cNvSpPr txBox="1"/>
          <p:nvPr/>
        </p:nvSpPr>
        <p:spPr>
          <a:xfrm>
            <a:off x="6396768" y="2194742"/>
            <a:ext cx="4502664" cy="362818"/>
          </a:xfrm>
          <a:prstGeom prst="rect">
            <a:avLst/>
          </a:prstGeom>
        </p:spPr>
        <p:txBody>
          <a:bodyPr lIns="0" tIns="0" rIns="0" bIns="0" rtlCol="0" anchor="t">
            <a:spAutoFit/>
          </a:bodyPr>
          <a:lstStyle/>
          <a:p>
            <a:pPr algn="ctr">
              <a:lnSpc>
                <a:spcPts val="2997"/>
              </a:lnSpc>
            </a:pPr>
            <a:r>
              <a:rPr lang="en-US" sz="2140">
                <a:solidFill>
                  <a:srgbClr val="FFFFFF"/>
                </a:solidFill>
                <a:latin typeface="Now Bold"/>
              </a:rPr>
              <a:t>ATCNet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10545593" y="2760819"/>
            <a:ext cx="7666208" cy="5677637"/>
          </a:xfrm>
          <a:custGeom>
            <a:avLst/>
            <a:gdLst/>
            <a:ahLst/>
            <a:cxnLst/>
            <a:rect l="l" t="t" r="r" b="b"/>
            <a:pathLst>
              <a:path w="8516455" h="5677637">
                <a:moveTo>
                  <a:pt x="0" y="0"/>
                </a:moveTo>
                <a:lnTo>
                  <a:pt x="8516455" y="0"/>
                </a:lnTo>
                <a:lnTo>
                  <a:pt x="8516455" y="5677637"/>
                </a:lnTo>
                <a:lnTo>
                  <a:pt x="0" y="5677637"/>
                </a:lnTo>
                <a:lnTo>
                  <a:pt x="0" y="0"/>
                </a:lnTo>
                <a:close/>
              </a:path>
            </a:pathLst>
          </a:custGeom>
          <a:blipFill>
            <a:blip r:embed="rId3"/>
            <a:stretch>
              <a:fillRect/>
            </a:stretch>
          </a:blipFill>
        </p:spPr>
        <p:txBody>
          <a:bodyPr/>
          <a:lstStyle/>
          <a:p>
            <a:endParaRPr lang="en-US"/>
          </a:p>
        </p:txBody>
      </p:sp>
      <p:sp>
        <p:nvSpPr>
          <p:cNvPr id="7" name="Freeform 7"/>
          <p:cNvSpPr/>
          <p:nvPr/>
        </p:nvSpPr>
        <p:spPr>
          <a:xfrm>
            <a:off x="377121" y="2970577"/>
            <a:ext cx="9135733" cy="5258122"/>
          </a:xfrm>
          <a:custGeom>
            <a:avLst/>
            <a:gdLst/>
            <a:ahLst/>
            <a:cxnLst/>
            <a:rect l="l" t="t" r="r" b="b"/>
            <a:pathLst>
              <a:path w="9135733" h="5258122">
                <a:moveTo>
                  <a:pt x="0" y="0"/>
                </a:moveTo>
                <a:lnTo>
                  <a:pt x="9135732" y="0"/>
                </a:lnTo>
                <a:lnTo>
                  <a:pt x="9135732" y="5258121"/>
                </a:lnTo>
                <a:lnTo>
                  <a:pt x="0" y="5258121"/>
                </a:lnTo>
                <a:lnTo>
                  <a:pt x="0" y="0"/>
                </a:lnTo>
                <a:close/>
              </a:path>
            </a:pathLst>
          </a:custGeom>
          <a:blipFill>
            <a:blip r:embed="rId4"/>
            <a:stretch>
              <a:fillRect/>
            </a:stretch>
          </a:blipFill>
        </p:spPr>
        <p:txBody>
          <a:bodyPr/>
          <a:lstStyle/>
          <a:p>
            <a:endParaRPr lang="en-US"/>
          </a:p>
        </p:txBody>
      </p:sp>
      <p:grpSp>
        <p:nvGrpSpPr>
          <p:cNvPr id="8" name="Group 8"/>
          <p:cNvGrpSpPr/>
          <p:nvPr/>
        </p:nvGrpSpPr>
        <p:grpSpPr>
          <a:xfrm>
            <a:off x="9937984" y="2033336"/>
            <a:ext cx="182478" cy="8005807"/>
            <a:chOff x="0" y="0"/>
            <a:chExt cx="48060" cy="2108525"/>
          </a:xfrm>
        </p:grpSpPr>
        <p:sp>
          <p:nvSpPr>
            <p:cNvPr id="9" name="Freeform 9"/>
            <p:cNvSpPr/>
            <p:nvPr/>
          </p:nvSpPr>
          <p:spPr>
            <a:xfrm>
              <a:off x="0" y="0"/>
              <a:ext cx="48060" cy="2108525"/>
            </a:xfrm>
            <a:custGeom>
              <a:avLst/>
              <a:gdLst/>
              <a:ahLst/>
              <a:cxnLst/>
              <a:rect l="l" t="t" r="r" b="b"/>
              <a:pathLst>
                <a:path w="48060" h="2108525">
                  <a:moveTo>
                    <a:pt x="24030" y="0"/>
                  </a:moveTo>
                  <a:lnTo>
                    <a:pt x="24030" y="0"/>
                  </a:lnTo>
                  <a:cubicBezTo>
                    <a:pt x="37301" y="0"/>
                    <a:pt x="48060" y="10759"/>
                    <a:pt x="48060" y="24030"/>
                  </a:cubicBezTo>
                  <a:lnTo>
                    <a:pt x="48060" y="2084495"/>
                  </a:lnTo>
                  <a:cubicBezTo>
                    <a:pt x="48060" y="2090868"/>
                    <a:pt x="45528" y="2096981"/>
                    <a:pt x="41022" y="2101487"/>
                  </a:cubicBezTo>
                  <a:cubicBezTo>
                    <a:pt x="36515" y="2105994"/>
                    <a:pt x="30403" y="2108525"/>
                    <a:pt x="24030" y="2108525"/>
                  </a:cubicBezTo>
                  <a:lnTo>
                    <a:pt x="24030" y="2108525"/>
                  </a:lnTo>
                  <a:cubicBezTo>
                    <a:pt x="10759" y="2108525"/>
                    <a:pt x="0" y="2097767"/>
                    <a:pt x="0" y="2084495"/>
                  </a:cubicBezTo>
                  <a:lnTo>
                    <a:pt x="0" y="24030"/>
                  </a:lnTo>
                  <a:cubicBezTo>
                    <a:pt x="0" y="17657"/>
                    <a:pt x="2532" y="11545"/>
                    <a:pt x="7038" y="7038"/>
                  </a:cubicBezTo>
                  <a:cubicBezTo>
                    <a:pt x="11545" y="2532"/>
                    <a:pt x="17657" y="0"/>
                    <a:pt x="24030" y="0"/>
                  </a:cubicBezTo>
                  <a:close/>
                </a:path>
              </a:pathLst>
            </a:custGeom>
            <a:solidFill>
              <a:srgbClr val="7B95F9">
                <a:alpha val="40784"/>
              </a:srgbClr>
            </a:solidFill>
          </p:spPr>
          <p:txBody>
            <a:bodyPr/>
            <a:lstStyle/>
            <a:p>
              <a:endParaRPr lang="en-US"/>
            </a:p>
          </p:txBody>
        </p:sp>
        <p:sp>
          <p:nvSpPr>
            <p:cNvPr id="10" name="TextBox 10"/>
            <p:cNvSpPr txBox="1"/>
            <p:nvPr/>
          </p:nvSpPr>
          <p:spPr>
            <a:xfrm>
              <a:off x="0" y="-38100"/>
              <a:ext cx="48060" cy="2146625"/>
            </a:xfrm>
            <a:prstGeom prst="rect">
              <a:avLst/>
            </a:prstGeom>
          </p:spPr>
          <p:txBody>
            <a:bodyPr lIns="50800" tIns="50800" rIns="50800" bIns="50800" rtlCol="0" anchor="ctr"/>
            <a:lstStyle/>
            <a:p>
              <a:pPr algn="ctr">
                <a:lnSpc>
                  <a:spcPts val="3360"/>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Freeform 6"/>
          <p:cNvSpPr/>
          <p:nvPr/>
        </p:nvSpPr>
        <p:spPr>
          <a:xfrm>
            <a:off x="648164" y="3258075"/>
            <a:ext cx="8697632" cy="5404354"/>
          </a:xfrm>
          <a:custGeom>
            <a:avLst/>
            <a:gdLst/>
            <a:ahLst/>
            <a:cxnLst/>
            <a:rect l="l" t="t" r="r" b="b"/>
            <a:pathLst>
              <a:path w="8697632" h="5404354">
                <a:moveTo>
                  <a:pt x="0" y="0"/>
                </a:moveTo>
                <a:lnTo>
                  <a:pt x="8697632" y="0"/>
                </a:lnTo>
                <a:lnTo>
                  <a:pt x="8697632" y="5404354"/>
                </a:lnTo>
                <a:lnTo>
                  <a:pt x="0" y="5404354"/>
                </a:lnTo>
                <a:lnTo>
                  <a:pt x="0" y="0"/>
                </a:lnTo>
                <a:close/>
              </a:path>
            </a:pathLst>
          </a:custGeom>
          <a:blipFill>
            <a:blip r:embed="rId3"/>
            <a:stretch>
              <a:fillRect/>
            </a:stretch>
          </a:blipFill>
        </p:spPr>
        <p:txBody>
          <a:bodyPr/>
          <a:lstStyle/>
          <a:p>
            <a:endParaRPr lang="en-US"/>
          </a:p>
        </p:txBody>
      </p:sp>
      <p:grpSp>
        <p:nvGrpSpPr>
          <p:cNvPr id="7" name="Group 7"/>
          <p:cNvGrpSpPr/>
          <p:nvPr/>
        </p:nvGrpSpPr>
        <p:grpSpPr>
          <a:xfrm>
            <a:off x="10685405" y="3096129"/>
            <a:ext cx="7179283" cy="851893"/>
            <a:chOff x="0" y="0"/>
            <a:chExt cx="2582275" cy="306413"/>
          </a:xfrm>
        </p:grpSpPr>
        <p:sp>
          <p:nvSpPr>
            <p:cNvPr id="8" name="Freeform 8"/>
            <p:cNvSpPr/>
            <p:nvPr/>
          </p:nvSpPr>
          <p:spPr>
            <a:xfrm>
              <a:off x="0" y="0"/>
              <a:ext cx="2582275" cy="306413"/>
            </a:xfrm>
            <a:custGeom>
              <a:avLst/>
              <a:gdLst/>
              <a:ahLst/>
              <a:cxnLst/>
              <a:rect l="l" t="t" r="r" b="b"/>
              <a:pathLst>
                <a:path w="2582275" h="306413">
                  <a:moveTo>
                    <a:pt x="0" y="0"/>
                  </a:moveTo>
                  <a:lnTo>
                    <a:pt x="2582275" y="0"/>
                  </a:lnTo>
                  <a:lnTo>
                    <a:pt x="2582275" y="306413"/>
                  </a:lnTo>
                  <a:lnTo>
                    <a:pt x="0" y="306413"/>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9" name="TextBox 9"/>
            <p:cNvSpPr txBox="1"/>
            <p:nvPr/>
          </p:nvSpPr>
          <p:spPr>
            <a:xfrm>
              <a:off x="0" y="-38100"/>
              <a:ext cx="2582275" cy="34451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685405" y="3948023"/>
            <a:ext cx="7179283" cy="851893"/>
            <a:chOff x="0" y="0"/>
            <a:chExt cx="2582275" cy="306413"/>
          </a:xfrm>
        </p:grpSpPr>
        <p:sp>
          <p:nvSpPr>
            <p:cNvPr id="11" name="Freeform 11"/>
            <p:cNvSpPr/>
            <p:nvPr/>
          </p:nvSpPr>
          <p:spPr>
            <a:xfrm>
              <a:off x="0" y="0"/>
              <a:ext cx="2582275" cy="306413"/>
            </a:xfrm>
            <a:custGeom>
              <a:avLst/>
              <a:gdLst/>
              <a:ahLst/>
              <a:cxnLst/>
              <a:rect l="l" t="t" r="r" b="b"/>
              <a:pathLst>
                <a:path w="2582275" h="306413">
                  <a:moveTo>
                    <a:pt x="0" y="0"/>
                  </a:moveTo>
                  <a:lnTo>
                    <a:pt x="2582275" y="0"/>
                  </a:lnTo>
                  <a:lnTo>
                    <a:pt x="2582275" y="306413"/>
                  </a:lnTo>
                  <a:lnTo>
                    <a:pt x="0" y="306413"/>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2" name="TextBox 12"/>
            <p:cNvSpPr txBox="1"/>
            <p:nvPr/>
          </p:nvSpPr>
          <p:spPr>
            <a:xfrm>
              <a:off x="0" y="-38100"/>
              <a:ext cx="2582275" cy="344513"/>
            </a:xfrm>
            <a:prstGeom prst="rect">
              <a:avLst/>
            </a:prstGeom>
          </p:spPr>
          <p:txBody>
            <a:bodyPr lIns="50800" tIns="50800" rIns="50800" bIns="50800" rtlCol="0" anchor="ctr"/>
            <a:lstStyle/>
            <a:p>
              <a:pPr algn="ctr">
                <a:lnSpc>
                  <a:spcPts val="2659"/>
                </a:lnSpc>
              </a:pPr>
              <a:endParaRPr/>
            </a:p>
          </p:txBody>
        </p:sp>
      </p:grpSp>
      <p:graphicFrame>
        <p:nvGraphicFramePr>
          <p:cNvPr id="13" name="Table 13"/>
          <p:cNvGraphicFramePr>
            <a:graphicFrameLocks noGrp="1"/>
          </p:cNvGraphicFramePr>
          <p:nvPr>
            <p:extLst>
              <p:ext uri="{D42A27DB-BD31-4B8C-83A1-F6EECF244321}">
                <p14:modId xmlns:p14="http://schemas.microsoft.com/office/powerpoint/2010/main" val="3854757322"/>
              </p:ext>
            </p:extLst>
          </p:nvPr>
        </p:nvGraphicFramePr>
        <p:xfrm>
          <a:off x="10685405" y="3100950"/>
          <a:ext cx="7179283" cy="5798682"/>
        </p:xfrm>
        <a:graphic>
          <a:graphicData uri="http://schemas.openxmlformats.org/drawingml/2006/table">
            <a:tbl>
              <a:tblPr/>
              <a:tblGrid>
                <a:gridCol w="3692097">
                  <a:extLst>
                    <a:ext uri="{9D8B030D-6E8A-4147-A177-3AD203B41FA5}">
                      <a16:colId xmlns:a16="http://schemas.microsoft.com/office/drawing/2014/main" val="20000"/>
                    </a:ext>
                  </a:extLst>
                </a:gridCol>
                <a:gridCol w="3487186">
                  <a:extLst>
                    <a:ext uri="{9D8B030D-6E8A-4147-A177-3AD203B41FA5}">
                      <a16:colId xmlns:a16="http://schemas.microsoft.com/office/drawing/2014/main" val="20001"/>
                    </a:ext>
                  </a:extLst>
                </a:gridCol>
              </a:tblGrid>
              <a:tr h="868828">
                <a:tc gridSpan="2">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tc hMerge="1">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5611">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0036">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solidFill>
                      <a:srgbClr val="7B95F9">
                        <a:alpha val="49804"/>
                      </a:srgbClr>
                    </a:solidFill>
                  </a:tcPr>
                </a:tc>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solidFill>
                      <a:srgbClr val="7B95F9">
                        <a:alpha val="49804"/>
                      </a:srgbClr>
                    </a:solidFill>
                  </a:tcPr>
                </a:tc>
                <a:extLst>
                  <a:ext uri="{0D108BD9-81ED-4DB2-BD59-A6C34878D82A}">
                    <a16:rowId xmlns:a16="http://schemas.microsoft.com/office/drawing/2014/main" val="10002"/>
                  </a:ext>
                </a:extLst>
              </a:tr>
              <a:tr h="831795">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8722">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6958">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tc>
                  <a:txBody>
                    <a:bodyPr/>
                    <a:lstStyle/>
                    <a:p>
                      <a:pPr algn="ctr">
                        <a:lnSpc>
                          <a:spcPts val="1947"/>
                        </a:lnSpc>
                        <a:defRPr/>
                      </a:pPr>
                      <a:endParaRPr lang="en-US" sz="1100" dirty="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36732">
                <a:tc>
                  <a:txBody>
                    <a:bodyPr/>
                    <a:lstStyle/>
                    <a:p>
                      <a:pPr algn="ctr">
                        <a:lnSpc>
                          <a:spcPts val="1947"/>
                        </a:lnSpc>
                        <a:defRPr/>
                      </a:pPr>
                      <a:endParaRPr lang="en-US" sz="110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tc>
                  <a:txBody>
                    <a:bodyPr/>
                    <a:lstStyle/>
                    <a:p>
                      <a:pPr algn="ctr">
                        <a:lnSpc>
                          <a:spcPts val="1947"/>
                        </a:lnSpc>
                        <a:defRPr/>
                      </a:pPr>
                      <a:endParaRPr lang="en-US" sz="1100" dirty="0"/>
                    </a:p>
                  </a:txBody>
                  <a:tcPr marL="139491" marR="139491" marT="139491" marB="139491" anchor="ctr">
                    <a:lnL w="20428" cap="flat" cmpd="sng" algn="ctr">
                      <a:solidFill>
                        <a:srgbClr val="000000"/>
                      </a:solidFill>
                      <a:prstDash val="solid"/>
                      <a:round/>
                      <a:headEnd type="none" w="med" len="med"/>
                      <a:tailEnd type="none" w="med" len="med"/>
                    </a:lnL>
                    <a:lnR w="20428" cap="flat" cmpd="sng" algn="ctr">
                      <a:solidFill>
                        <a:srgbClr val="000000"/>
                      </a:solidFill>
                      <a:prstDash val="solid"/>
                      <a:round/>
                      <a:headEnd type="none" w="med" len="med"/>
                      <a:tailEnd type="none" w="med" len="med"/>
                    </a:lnR>
                    <a:lnT w="20428" cap="flat" cmpd="sng" algn="ctr">
                      <a:solidFill>
                        <a:srgbClr val="000000"/>
                      </a:solidFill>
                      <a:prstDash val="solid"/>
                      <a:round/>
                      <a:headEnd type="none" w="med" len="med"/>
                      <a:tailEnd type="none" w="med" len="med"/>
                    </a:lnT>
                    <a:lnB w="20428"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4" name="TextBox 14"/>
          <p:cNvSpPr txBox="1"/>
          <p:nvPr/>
        </p:nvSpPr>
        <p:spPr>
          <a:xfrm>
            <a:off x="15373712" y="5017526"/>
            <a:ext cx="1353672" cy="450625"/>
          </a:xfrm>
          <a:prstGeom prst="rect">
            <a:avLst/>
          </a:prstGeom>
        </p:spPr>
        <p:txBody>
          <a:bodyPr lIns="0" tIns="0" rIns="0" bIns="0" rtlCol="0" anchor="t">
            <a:spAutoFit/>
          </a:bodyPr>
          <a:lstStyle/>
          <a:p>
            <a:pPr algn="ctr">
              <a:lnSpc>
                <a:spcPts val="3665"/>
              </a:lnSpc>
            </a:pPr>
            <a:r>
              <a:rPr lang="en-US" sz="2618">
                <a:solidFill>
                  <a:srgbClr val="000000"/>
                </a:solidFill>
                <a:latin typeface="Now Bold"/>
              </a:rPr>
              <a:t>85.4%</a:t>
            </a:r>
          </a:p>
        </p:txBody>
      </p:sp>
      <p:sp>
        <p:nvSpPr>
          <p:cNvPr id="15" name="TextBox 15"/>
          <p:cNvSpPr txBox="1"/>
          <p:nvPr/>
        </p:nvSpPr>
        <p:spPr>
          <a:xfrm>
            <a:off x="15038528" y="4039116"/>
            <a:ext cx="2024040" cy="336611"/>
          </a:xfrm>
          <a:prstGeom prst="rect">
            <a:avLst/>
          </a:prstGeom>
        </p:spPr>
        <p:txBody>
          <a:bodyPr lIns="0" tIns="0" rIns="0" bIns="0" rtlCol="0" anchor="t">
            <a:spAutoFit/>
          </a:bodyPr>
          <a:lstStyle/>
          <a:p>
            <a:pPr algn="ctr">
              <a:lnSpc>
                <a:spcPts val="2767"/>
              </a:lnSpc>
            </a:pPr>
            <a:r>
              <a:rPr lang="en-US" sz="1977">
                <a:solidFill>
                  <a:srgbClr val="FFFFFF"/>
                </a:solidFill>
                <a:latin typeface="Canva Sans Bold"/>
              </a:rPr>
              <a:t>Accuracy</a:t>
            </a:r>
          </a:p>
        </p:txBody>
      </p:sp>
      <p:sp>
        <p:nvSpPr>
          <p:cNvPr id="16" name="TextBox 16"/>
          <p:cNvSpPr txBox="1"/>
          <p:nvPr/>
        </p:nvSpPr>
        <p:spPr>
          <a:xfrm>
            <a:off x="11344066" y="4135346"/>
            <a:ext cx="2494243" cy="388738"/>
          </a:xfrm>
          <a:prstGeom prst="rect">
            <a:avLst/>
          </a:prstGeom>
        </p:spPr>
        <p:txBody>
          <a:bodyPr lIns="0" tIns="0" rIns="0" bIns="0" rtlCol="0" anchor="t">
            <a:spAutoFit/>
          </a:bodyPr>
          <a:lstStyle/>
          <a:p>
            <a:pPr algn="ctr">
              <a:lnSpc>
                <a:spcPts val="3280"/>
              </a:lnSpc>
            </a:pPr>
            <a:r>
              <a:rPr lang="en-US" sz="2343">
                <a:solidFill>
                  <a:srgbClr val="FFFFFF"/>
                </a:solidFill>
                <a:latin typeface="Canva Sans Bold"/>
              </a:rPr>
              <a:t>Model name</a:t>
            </a:r>
          </a:p>
        </p:txBody>
      </p:sp>
      <p:sp>
        <p:nvSpPr>
          <p:cNvPr id="17" name="TextBox 17"/>
          <p:cNvSpPr txBox="1"/>
          <p:nvPr/>
        </p:nvSpPr>
        <p:spPr>
          <a:xfrm>
            <a:off x="11873567" y="4986030"/>
            <a:ext cx="1144554" cy="388738"/>
          </a:xfrm>
          <a:prstGeom prst="rect">
            <a:avLst/>
          </a:prstGeom>
        </p:spPr>
        <p:txBody>
          <a:bodyPr lIns="0" tIns="0" rIns="0" bIns="0" rtlCol="0" anchor="t">
            <a:spAutoFit/>
          </a:bodyPr>
          <a:lstStyle/>
          <a:p>
            <a:pPr algn="ctr">
              <a:lnSpc>
                <a:spcPts val="3280"/>
              </a:lnSpc>
            </a:pPr>
            <a:r>
              <a:rPr lang="en-US" sz="2343">
                <a:solidFill>
                  <a:srgbClr val="000000"/>
                </a:solidFill>
                <a:latin typeface="Now"/>
              </a:rPr>
              <a:t>ATCNet</a:t>
            </a:r>
          </a:p>
        </p:txBody>
      </p:sp>
      <p:sp>
        <p:nvSpPr>
          <p:cNvPr id="18" name="TextBox 18"/>
          <p:cNvSpPr txBox="1"/>
          <p:nvPr/>
        </p:nvSpPr>
        <p:spPr>
          <a:xfrm>
            <a:off x="11873567" y="5746833"/>
            <a:ext cx="1253715" cy="388738"/>
          </a:xfrm>
          <a:prstGeom prst="rect">
            <a:avLst/>
          </a:prstGeom>
        </p:spPr>
        <p:txBody>
          <a:bodyPr lIns="0" tIns="0" rIns="0" bIns="0" rtlCol="0" anchor="t">
            <a:spAutoFit/>
          </a:bodyPr>
          <a:lstStyle/>
          <a:p>
            <a:pPr algn="ctr">
              <a:lnSpc>
                <a:spcPts val="3280"/>
              </a:lnSpc>
            </a:pPr>
            <a:r>
              <a:rPr lang="en-US" sz="2343">
                <a:solidFill>
                  <a:srgbClr val="000000"/>
                </a:solidFill>
                <a:latin typeface="Now"/>
              </a:rPr>
              <a:t>EEGNet</a:t>
            </a:r>
          </a:p>
        </p:txBody>
      </p:sp>
      <p:sp>
        <p:nvSpPr>
          <p:cNvPr id="19" name="TextBox 19"/>
          <p:cNvSpPr txBox="1"/>
          <p:nvPr/>
        </p:nvSpPr>
        <p:spPr>
          <a:xfrm>
            <a:off x="11654206" y="7325847"/>
            <a:ext cx="2184103" cy="388738"/>
          </a:xfrm>
          <a:prstGeom prst="rect">
            <a:avLst/>
          </a:prstGeom>
        </p:spPr>
        <p:txBody>
          <a:bodyPr lIns="0" tIns="0" rIns="0" bIns="0" rtlCol="0" anchor="t">
            <a:spAutoFit/>
          </a:bodyPr>
          <a:lstStyle/>
          <a:p>
            <a:pPr algn="ctr">
              <a:lnSpc>
                <a:spcPts val="3280"/>
              </a:lnSpc>
            </a:pPr>
            <a:r>
              <a:rPr lang="en-US" sz="2343">
                <a:solidFill>
                  <a:srgbClr val="000000"/>
                </a:solidFill>
                <a:latin typeface="Now"/>
              </a:rPr>
              <a:t>DeepConvNet</a:t>
            </a:r>
          </a:p>
        </p:txBody>
      </p:sp>
      <p:sp>
        <p:nvSpPr>
          <p:cNvPr id="20" name="TextBox 20"/>
          <p:cNvSpPr txBox="1"/>
          <p:nvPr/>
        </p:nvSpPr>
        <p:spPr>
          <a:xfrm>
            <a:off x="11248655" y="8228935"/>
            <a:ext cx="2503538" cy="388738"/>
          </a:xfrm>
          <a:prstGeom prst="rect">
            <a:avLst/>
          </a:prstGeom>
        </p:spPr>
        <p:txBody>
          <a:bodyPr lIns="0" tIns="0" rIns="0" bIns="0" rtlCol="0" anchor="t">
            <a:spAutoFit/>
          </a:bodyPr>
          <a:lstStyle/>
          <a:p>
            <a:pPr algn="ctr">
              <a:lnSpc>
                <a:spcPts val="3280"/>
              </a:lnSpc>
            </a:pPr>
            <a:r>
              <a:rPr lang="en-US" sz="2343">
                <a:solidFill>
                  <a:srgbClr val="000000"/>
                </a:solidFill>
                <a:latin typeface="Now"/>
              </a:rPr>
              <a:t>ShallowConvNet</a:t>
            </a:r>
          </a:p>
        </p:txBody>
      </p:sp>
      <p:sp>
        <p:nvSpPr>
          <p:cNvPr id="21" name="TextBox 21"/>
          <p:cNvSpPr txBox="1"/>
          <p:nvPr/>
        </p:nvSpPr>
        <p:spPr>
          <a:xfrm>
            <a:off x="15309236" y="5737308"/>
            <a:ext cx="1389684" cy="450625"/>
          </a:xfrm>
          <a:prstGeom prst="rect">
            <a:avLst/>
          </a:prstGeom>
        </p:spPr>
        <p:txBody>
          <a:bodyPr lIns="0" tIns="0" rIns="0" bIns="0" rtlCol="0" anchor="t">
            <a:spAutoFit/>
          </a:bodyPr>
          <a:lstStyle/>
          <a:p>
            <a:pPr algn="ctr">
              <a:lnSpc>
                <a:spcPts val="3665"/>
              </a:lnSpc>
            </a:pPr>
            <a:r>
              <a:rPr lang="en-US" sz="2618">
                <a:solidFill>
                  <a:srgbClr val="000000"/>
                </a:solidFill>
                <a:latin typeface="Now Bold"/>
              </a:rPr>
              <a:t>72.2%</a:t>
            </a:r>
          </a:p>
        </p:txBody>
      </p:sp>
      <p:sp>
        <p:nvSpPr>
          <p:cNvPr id="22" name="TextBox 22"/>
          <p:cNvSpPr txBox="1"/>
          <p:nvPr/>
        </p:nvSpPr>
        <p:spPr>
          <a:xfrm>
            <a:off x="11514915" y="6507046"/>
            <a:ext cx="2063845" cy="388738"/>
          </a:xfrm>
          <a:prstGeom prst="rect">
            <a:avLst/>
          </a:prstGeom>
        </p:spPr>
        <p:txBody>
          <a:bodyPr lIns="0" tIns="0" rIns="0" bIns="0" rtlCol="0" anchor="t">
            <a:spAutoFit/>
          </a:bodyPr>
          <a:lstStyle/>
          <a:p>
            <a:pPr algn="ctr">
              <a:lnSpc>
                <a:spcPts val="3280"/>
              </a:lnSpc>
            </a:pPr>
            <a:r>
              <a:rPr lang="en-US" sz="2343">
                <a:solidFill>
                  <a:srgbClr val="000000"/>
                </a:solidFill>
                <a:latin typeface="Now"/>
              </a:rPr>
              <a:t>TCNet-Fusion</a:t>
            </a:r>
          </a:p>
        </p:txBody>
      </p:sp>
      <p:sp>
        <p:nvSpPr>
          <p:cNvPr id="23" name="TextBox 23"/>
          <p:cNvSpPr txBox="1"/>
          <p:nvPr/>
        </p:nvSpPr>
        <p:spPr>
          <a:xfrm>
            <a:off x="15179499" y="6546082"/>
            <a:ext cx="1683913" cy="450625"/>
          </a:xfrm>
          <a:prstGeom prst="rect">
            <a:avLst/>
          </a:prstGeom>
        </p:spPr>
        <p:txBody>
          <a:bodyPr lIns="0" tIns="0" rIns="0" bIns="0" rtlCol="0" anchor="t">
            <a:spAutoFit/>
          </a:bodyPr>
          <a:lstStyle/>
          <a:p>
            <a:pPr algn="ctr">
              <a:lnSpc>
                <a:spcPts val="3665"/>
              </a:lnSpc>
            </a:pPr>
            <a:r>
              <a:rPr lang="en-US" sz="2618">
                <a:solidFill>
                  <a:srgbClr val="000000"/>
                </a:solidFill>
                <a:latin typeface="Now Bold"/>
              </a:rPr>
              <a:t>69.83%</a:t>
            </a:r>
          </a:p>
        </p:txBody>
      </p:sp>
      <p:sp>
        <p:nvSpPr>
          <p:cNvPr id="24" name="TextBox 24"/>
          <p:cNvSpPr txBox="1"/>
          <p:nvPr/>
        </p:nvSpPr>
        <p:spPr>
          <a:xfrm>
            <a:off x="15208591" y="7273723"/>
            <a:ext cx="1625728" cy="450625"/>
          </a:xfrm>
          <a:prstGeom prst="rect">
            <a:avLst/>
          </a:prstGeom>
        </p:spPr>
        <p:txBody>
          <a:bodyPr lIns="0" tIns="0" rIns="0" bIns="0" rtlCol="0" anchor="t">
            <a:spAutoFit/>
          </a:bodyPr>
          <a:lstStyle/>
          <a:p>
            <a:pPr algn="ctr">
              <a:lnSpc>
                <a:spcPts val="3665"/>
              </a:lnSpc>
            </a:pPr>
            <a:r>
              <a:rPr lang="en-US" sz="2618">
                <a:solidFill>
                  <a:srgbClr val="000000"/>
                </a:solidFill>
                <a:latin typeface="Now Bold"/>
              </a:rPr>
              <a:t>42.78%</a:t>
            </a:r>
          </a:p>
        </p:txBody>
      </p:sp>
      <p:sp>
        <p:nvSpPr>
          <p:cNvPr id="25" name="TextBox 25"/>
          <p:cNvSpPr txBox="1"/>
          <p:nvPr/>
        </p:nvSpPr>
        <p:spPr>
          <a:xfrm>
            <a:off x="15179499" y="8184363"/>
            <a:ext cx="1649159" cy="450625"/>
          </a:xfrm>
          <a:prstGeom prst="rect">
            <a:avLst/>
          </a:prstGeom>
        </p:spPr>
        <p:txBody>
          <a:bodyPr lIns="0" tIns="0" rIns="0" bIns="0" rtlCol="0" anchor="t">
            <a:spAutoFit/>
          </a:bodyPr>
          <a:lstStyle/>
          <a:p>
            <a:pPr algn="ctr">
              <a:lnSpc>
                <a:spcPts val="3665"/>
              </a:lnSpc>
            </a:pPr>
            <a:r>
              <a:rPr lang="en-US" sz="2618">
                <a:solidFill>
                  <a:srgbClr val="000000"/>
                </a:solidFill>
                <a:latin typeface="Now Bold"/>
              </a:rPr>
              <a:t>67.48%</a:t>
            </a:r>
          </a:p>
        </p:txBody>
      </p:sp>
      <p:sp>
        <p:nvSpPr>
          <p:cNvPr id="26" name="TextBox 26"/>
          <p:cNvSpPr txBox="1"/>
          <p:nvPr/>
        </p:nvSpPr>
        <p:spPr>
          <a:xfrm>
            <a:off x="12905489" y="3247737"/>
            <a:ext cx="3210429" cy="388738"/>
          </a:xfrm>
          <a:prstGeom prst="rect">
            <a:avLst/>
          </a:prstGeom>
        </p:spPr>
        <p:txBody>
          <a:bodyPr lIns="0" tIns="0" rIns="0" bIns="0" rtlCol="0" anchor="t">
            <a:spAutoFit/>
          </a:bodyPr>
          <a:lstStyle/>
          <a:p>
            <a:pPr algn="ctr">
              <a:lnSpc>
                <a:spcPts val="3280"/>
              </a:lnSpc>
            </a:pPr>
            <a:r>
              <a:rPr lang="en-US" sz="2343">
                <a:solidFill>
                  <a:srgbClr val="FFFFFF"/>
                </a:solidFill>
                <a:latin typeface="Canva Sans Bold"/>
              </a:rPr>
              <a:t>Related works</a:t>
            </a:r>
          </a:p>
        </p:txBody>
      </p:sp>
      <p:sp>
        <p:nvSpPr>
          <p:cNvPr id="27" name="TextBox 27"/>
          <p:cNvSpPr txBox="1"/>
          <p:nvPr/>
        </p:nvSpPr>
        <p:spPr>
          <a:xfrm>
            <a:off x="12965618" y="4990416"/>
            <a:ext cx="555962" cy="315750"/>
          </a:xfrm>
          <a:prstGeom prst="rect">
            <a:avLst/>
          </a:prstGeom>
        </p:spPr>
        <p:txBody>
          <a:bodyPr lIns="0" tIns="0" rIns="0" bIns="0" rtlCol="0" anchor="t">
            <a:spAutoFit/>
          </a:bodyPr>
          <a:lstStyle/>
          <a:p>
            <a:pPr algn="ctr">
              <a:lnSpc>
                <a:spcPts val="2583"/>
              </a:lnSpc>
            </a:pPr>
            <a:r>
              <a:rPr lang="en-US" sz="1845">
                <a:solidFill>
                  <a:srgbClr val="000000"/>
                </a:solidFill>
                <a:latin typeface="Now"/>
              </a:rPr>
              <a:t>[</a:t>
            </a:r>
            <a:r>
              <a:rPr lang="en-US" sz="1845" u="sng">
                <a:solidFill>
                  <a:srgbClr val="000000"/>
                </a:solidFill>
                <a:latin typeface="Now"/>
                <a:hlinkClick r:id="rId4" tooltip="https://ieeexplore.ieee.org/document/9852687"/>
              </a:rPr>
              <a:t>1</a:t>
            </a:r>
            <a:r>
              <a:rPr lang="en-US" sz="1845">
                <a:solidFill>
                  <a:srgbClr val="000000"/>
                </a:solidFill>
                <a:latin typeface="Now"/>
              </a:rPr>
              <a:t>]</a:t>
            </a:r>
          </a:p>
        </p:txBody>
      </p:sp>
      <p:sp>
        <p:nvSpPr>
          <p:cNvPr id="28" name="TextBox 28"/>
          <p:cNvSpPr txBox="1"/>
          <p:nvPr/>
        </p:nvSpPr>
        <p:spPr>
          <a:xfrm>
            <a:off x="13018121" y="5720564"/>
            <a:ext cx="560638" cy="318086"/>
          </a:xfrm>
          <a:prstGeom prst="rect">
            <a:avLst/>
          </a:prstGeom>
        </p:spPr>
        <p:txBody>
          <a:bodyPr lIns="0" tIns="0" rIns="0" bIns="0" rtlCol="0" anchor="t">
            <a:spAutoFit/>
          </a:bodyPr>
          <a:lstStyle/>
          <a:p>
            <a:pPr algn="ctr">
              <a:lnSpc>
                <a:spcPts val="2605"/>
              </a:lnSpc>
            </a:pPr>
            <a:r>
              <a:rPr lang="en-US" sz="1861">
                <a:solidFill>
                  <a:srgbClr val="000000"/>
                </a:solidFill>
                <a:latin typeface="Now"/>
              </a:rPr>
              <a:t>[</a:t>
            </a:r>
            <a:r>
              <a:rPr lang="en-US" sz="1861" u="sng">
                <a:solidFill>
                  <a:srgbClr val="000000"/>
                </a:solidFill>
                <a:latin typeface="Now"/>
                <a:hlinkClick r:id="rId5" tooltip="https://www.researchgate.net/publication/310953136_EEGNet_A_Compact_Convolutional_Network_for_EEG-based_Brain-Computer_Interfaces"/>
              </a:rPr>
              <a:t>2</a:t>
            </a:r>
            <a:r>
              <a:rPr lang="en-US" sz="1861">
                <a:solidFill>
                  <a:srgbClr val="000000"/>
                </a:solidFill>
                <a:latin typeface="Now"/>
              </a:rPr>
              <a:t>]</a:t>
            </a:r>
          </a:p>
        </p:txBody>
      </p:sp>
      <p:sp>
        <p:nvSpPr>
          <p:cNvPr id="29" name="TextBox 29"/>
          <p:cNvSpPr txBox="1"/>
          <p:nvPr/>
        </p:nvSpPr>
        <p:spPr>
          <a:xfrm>
            <a:off x="13473648" y="6555607"/>
            <a:ext cx="544066" cy="309810"/>
          </a:xfrm>
          <a:prstGeom prst="rect">
            <a:avLst/>
          </a:prstGeom>
        </p:spPr>
        <p:txBody>
          <a:bodyPr lIns="0" tIns="0" rIns="0" bIns="0" rtlCol="0" anchor="t">
            <a:spAutoFit/>
          </a:bodyPr>
          <a:lstStyle/>
          <a:p>
            <a:pPr algn="ctr">
              <a:lnSpc>
                <a:spcPts val="2528"/>
              </a:lnSpc>
            </a:pPr>
            <a:r>
              <a:rPr lang="en-US" sz="1806">
                <a:solidFill>
                  <a:srgbClr val="000000"/>
                </a:solidFill>
                <a:latin typeface="Now"/>
              </a:rPr>
              <a:t>[</a:t>
            </a:r>
            <a:r>
              <a:rPr lang="en-US" sz="1806" u="sng">
                <a:solidFill>
                  <a:srgbClr val="000000"/>
                </a:solidFill>
                <a:latin typeface="Now"/>
                <a:hlinkClick r:id="rId4" tooltip="https://ieeexplore.ieee.org/document/9852687"/>
              </a:rPr>
              <a:t>3</a:t>
            </a:r>
            <a:r>
              <a:rPr lang="en-US" sz="1806">
                <a:solidFill>
                  <a:srgbClr val="000000"/>
                </a:solidFill>
                <a:latin typeface="Now"/>
              </a:rPr>
              <a:t>]</a:t>
            </a:r>
          </a:p>
        </p:txBody>
      </p:sp>
      <p:sp>
        <p:nvSpPr>
          <p:cNvPr id="30" name="TextBox 30"/>
          <p:cNvSpPr txBox="1"/>
          <p:nvPr/>
        </p:nvSpPr>
        <p:spPr>
          <a:xfrm>
            <a:off x="13838309" y="7365826"/>
            <a:ext cx="358810" cy="285470"/>
          </a:xfrm>
          <a:prstGeom prst="rect">
            <a:avLst/>
          </a:prstGeom>
        </p:spPr>
        <p:txBody>
          <a:bodyPr lIns="0" tIns="0" rIns="0" bIns="0" rtlCol="0" anchor="t">
            <a:spAutoFit/>
          </a:bodyPr>
          <a:lstStyle/>
          <a:p>
            <a:pPr algn="ctr">
              <a:lnSpc>
                <a:spcPts val="2390"/>
              </a:lnSpc>
            </a:pPr>
            <a:r>
              <a:rPr lang="en-US" sz="1707">
                <a:solidFill>
                  <a:srgbClr val="000000"/>
                </a:solidFill>
                <a:latin typeface="Now"/>
              </a:rPr>
              <a:t>[</a:t>
            </a:r>
            <a:r>
              <a:rPr lang="en-US" sz="1707" u="sng">
                <a:solidFill>
                  <a:srgbClr val="000000"/>
                </a:solidFill>
                <a:latin typeface="Now"/>
                <a:hlinkClick r:id="rId5" tooltip="https://www.researchgate.net/publication/310953136_EEGNet_A_Compact_Convolutional_Network_for_EEG-based_Brain-Computer_Interfaces"/>
              </a:rPr>
              <a:t>4</a:t>
            </a:r>
            <a:r>
              <a:rPr lang="en-US" sz="1707">
                <a:solidFill>
                  <a:srgbClr val="000000"/>
                </a:solidFill>
                <a:latin typeface="Now"/>
              </a:rPr>
              <a:t>]</a:t>
            </a:r>
          </a:p>
        </p:txBody>
      </p:sp>
      <p:sp>
        <p:nvSpPr>
          <p:cNvPr id="31" name="TextBox 31"/>
          <p:cNvSpPr txBox="1"/>
          <p:nvPr/>
        </p:nvSpPr>
        <p:spPr>
          <a:xfrm>
            <a:off x="13625369" y="8252620"/>
            <a:ext cx="571750" cy="323635"/>
          </a:xfrm>
          <a:prstGeom prst="rect">
            <a:avLst/>
          </a:prstGeom>
        </p:spPr>
        <p:txBody>
          <a:bodyPr lIns="0" tIns="0" rIns="0" bIns="0" rtlCol="0" anchor="t">
            <a:spAutoFit/>
          </a:bodyPr>
          <a:lstStyle/>
          <a:p>
            <a:pPr algn="ctr">
              <a:lnSpc>
                <a:spcPts val="2657"/>
              </a:lnSpc>
            </a:pPr>
            <a:r>
              <a:rPr lang="en-US" sz="1897">
                <a:solidFill>
                  <a:srgbClr val="000000"/>
                </a:solidFill>
                <a:latin typeface="Now"/>
              </a:rPr>
              <a:t>[</a:t>
            </a:r>
            <a:r>
              <a:rPr lang="en-US" sz="1897" u="sng">
                <a:solidFill>
                  <a:srgbClr val="000000"/>
                </a:solidFill>
                <a:latin typeface="Now"/>
                <a:hlinkClick r:id="rId5" tooltip="https://www.researchgate.net/publication/310953136_EEGNet_A_Compact_Convolutional_Network_for_EEG-based_Brain-Computer_Interfaces"/>
              </a:rPr>
              <a:t>5</a:t>
            </a:r>
            <a:r>
              <a:rPr lang="en-US" sz="1897">
                <a:solidFill>
                  <a:srgbClr val="000000"/>
                </a:solidFill>
                <a:latin typeface="Now"/>
              </a:rPr>
              <a:t>]</a:t>
            </a:r>
          </a:p>
        </p:txBody>
      </p:sp>
      <p:grpSp>
        <p:nvGrpSpPr>
          <p:cNvPr id="32" name="Group 32"/>
          <p:cNvGrpSpPr/>
          <p:nvPr/>
        </p:nvGrpSpPr>
        <p:grpSpPr>
          <a:xfrm>
            <a:off x="9924362" y="2035746"/>
            <a:ext cx="182478" cy="8005807"/>
            <a:chOff x="0" y="0"/>
            <a:chExt cx="48060" cy="2108525"/>
          </a:xfrm>
        </p:grpSpPr>
        <p:sp>
          <p:nvSpPr>
            <p:cNvPr id="33" name="Freeform 33"/>
            <p:cNvSpPr/>
            <p:nvPr/>
          </p:nvSpPr>
          <p:spPr>
            <a:xfrm>
              <a:off x="0" y="0"/>
              <a:ext cx="48060" cy="2108525"/>
            </a:xfrm>
            <a:custGeom>
              <a:avLst/>
              <a:gdLst/>
              <a:ahLst/>
              <a:cxnLst/>
              <a:rect l="l" t="t" r="r" b="b"/>
              <a:pathLst>
                <a:path w="48060" h="2108525">
                  <a:moveTo>
                    <a:pt x="24030" y="0"/>
                  </a:moveTo>
                  <a:lnTo>
                    <a:pt x="24030" y="0"/>
                  </a:lnTo>
                  <a:cubicBezTo>
                    <a:pt x="37301" y="0"/>
                    <a:pt x="48060" y="10759"/>
                    <a:pt x="48060" y="24030"/>
                  </a:cubicBezTo>
                  <a:lnTo>
                    <a:pt x="48060" y="2084495"/>
                  </a:lnTo>
                  <a:cubicBezTo>
                    <a:pt x="48060" y="2090868"/>
                    <a:pt x="45528" y="2096981"/>
                    <a:pt x="41022" y="2101487"/>
                  </a:cubicBezTo>
                  <a:cubicBezTo>
                    <a:pt x="36515" y="2105994"/>
                    <a:pt x="30403" y="2108525"/>
                    <a:pt x="24030" y="2108525"/>
                  </a:cubicBezTo>
                  <a:lnTo>
                    <a:pt x="24030" y="2108525"/>
                  </a:lnTo>
                  <a:cubicBezTo>
                    <a:pt x="10759" y="2108525"/>
                    <a:pt x="0" y="2097767"/>
                    <a:pt x="0" y="2084495"/>
                  </a:cubicBezTo>
                  <a:lnTo>
                    <a:pt x="0" y="24030"/>
                  </a:lnTo>
                  <a:cubicBezTo>
                    <a:pt x="0" y="17657"/>
                    <a:pt x="2532" y="11545"/>
                    <a:pt x="7038" y="7038"/>
                  </a:cubicBezTo>
                  <a:cubicBezTo>
                    <a:pt x="11545" y="2532"/>
                    <a:pt x="17657" y="0"/>
                    <a:pt x="24030" y="0"/>
                  </a:cubicBezTo>
                  <a:close/>
                </a:path>
              </a:pathLst>
            </a:custGeom>
            <a:solidFill>
              <a:srgbClr val="7B95F9">
                <a:alpha val="40784"/>
              </a:srgbClr>
            </a:solidFill>
          </p:spPr>
          <p:txBody>
            <a:bodyPr/>
            <a:lstStyle/>
            <a:p>
              <a:endParaRPr lang="en-US"/>
            </a:p>
          </p:txBody>
        </p:sp>
        <p:sp>
          <p:nvSpPr>
            <p:cNvPr id="34" name="TextBox 34"/>
            <p:cNvSpPr txBox="1"/>
            <p:nvPr/>
          </p:nvSpPr>
          <p:spPr>
            <a:xfrm>
              <a:off x="0" y="-38100"/>
              <a:ext cx="48060" cy="2146625"/>
            </a:xfrm>
            <a:prstGeom prst="rect">
              <a:avLst/>
            </a:prstGeom>
          </p:spPr>
          <p:txBody>
            <a:bodyPr lIns="50800" tIns="50800" rIns="50800" bIns="50800" rtlCol="0" anchor="ctr"/>
            <a:lstStyle/>
            <a:p>
              <a:pPr algn="ctr">
                <a:lnSpc>
                  <a:spcPts val="3360"/>
                </a:lnSpc>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4" name="Freeform 4"/>
          <p:cNvSpPr/>
          <p:nvPr/>
        </p:nvSpPr>
        <p:spPr>
          <a:xfrm>
            <a:off x="12083256" y="4671478"/>
            <a:ext cx="1433085" cy="944045"/>
          </a:xfrm>
          <a:custGeom>
            <a:avLst/>
            <a:gdLst/>
            <a:ahLst/>
            <a:cxnLst/>
            <a:rect l="l" t="t" r="r" b="b"/>
            <a:pathLst>
              <a:path w="1433085" h="944045">
                <a:moveTo>
                  <a:pt x="0" y="0"/>
                </a:moveTo>
                <a:lnTo>
                  <a:pt x="1433086" y="0"/>
                </a:lnTo>
                <a:lnTo>
                  <a:pt x="1433086" y="944044"/>
                </a:lnTo>
                <a:lnTo>
                  <a:pt x="0" y="94404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365091" y="4274503"/>
            <a:ext cx="6826909"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Skelly Time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404612" y="3980171"/>
            <a:ext cx="9476582" cy="6306829"/>
          </a:xfrm>
          <a:custGeom>
            <a:avLst/>
            <a:gdLst/>
            <a:ahLst/>
            <a:cxnLst/>
            <a:rect l="l" t="t" r="r" b="b"/>
            <a:pathLst>
              <a:path w="9476582" h="6306829">
                <a:moveTo>
                  <a:pt x="0" y="0"/>
                </a:moveTo>
                <a:lnTo>
                  <a:pt x="9476582" y="0"/>
                </a:lnTo>
                <a:lnTo>
                  <a:pt x="9476582" y="6306829"/>
                </a:lnTo>
                <a:lnTo>
                  <a:pt x="0" y="6306829"/>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03974" y="3901875"/>
            <a:ext cx="13758199" cy="1241625"/>
          </a:xfrm>
          <a:prstGeom prst="rect">
            <a:avLst/>
          </a:prstGeom>
        </p:spPr>
        <p:txBody>
          <a:bodyPr lIns="0" tIns="0" rIns="0" bIns="0" rtlCol="0" anchor="t">
            <a:spAutoFit/>
          </a:bodyPr>
          <a:lstStyle/>
          <a:p>
            <a:pPr algn="l">
              <a:lnSpc>
                <a:spcPts val="5084"/>
              </a:lnSpc>
              <a:spcBef>
                <a:spcPct val="0"/>
              </a:spcBef>
            </a:pPr>
            <a:r>
              <a:rPr lang="en-US" sz="3259">
                <a:solidFill>
                  <a:srgbClr val="000000"/>
                </a:solidFill>
                <a:latin typeface="Now"/>
              </a:rPr>
              <a:t>Technology that enables direct communication between the human brain  and external devices </a:t>
            </a:r>
          </a:p>
        </p:txBody>
      </p:sp>
      <p:sp>
        <p:nvSpPr>
          <p:cNvPr id="7" name="TextBox 7"/>
          <p:cNvSpPr txBox="1"/>
          <p:nvPr/>
        </p:nvSpPr>
        <p:spPr>
          <a:xfrm>
            <a:off x="703974" y="2351450"/>
            <a:ext cx="10609493" cy="863600"/>
          </a:xfrm>
          <a:prstGeom prst="rect">
            <a:avLst/>
          </a:prstGeom>
        </p:spPr>
        <p:txBody>
          <a:bodyPr lIns="0" tIns="0" rIns="0" bIns="0" rtlCol="0" anchor="t">
            <a:spAutoFit/>
          </a:bodyPr>
          <a:lstStyle/>
          <a:p>
            <a:pPr marL="0" lvl="0" indent="0" algn="ctr">
              <a:lnSpc>
                <a:spcPts val="7000"/>
              </a:lnSpc>
              <a:spcBef>
                <a:spcPct val="0"/>
              </a:spcBef>
            </a:pPr>
            <a:r>
              <a:rPr lang="en-US" sz="5000" dirty="0">
                <a:solidFill>
                  <a:srgbClr val="000000"/>
                </a:solidFill>
                <a:latin typeface="Canva Sans Bold"/>
              </a:rPr>
              <a:t>Brain-computer interface (BCI)</a:t>
            </a:r>
          </a:p>
        </p:txBody>
      </p:sp>
      <p:sp>
        <p:nvSpPr>
          <p:cNvPr id="8" name="Freeform 8"/>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pic>
        <p:nvPicPr>
          <p:cNvPr id="73" name="Picture 72">
            <a:extLst>
              <a:ext uri="{FF2B5EF4-FFF2-40B4-BE49-F238E27FC236}">
                <a16:creationId xmlns:a16="http://schemas.microsoft.com/office/drawing/2014/main" id="{AF453C54-18EA-E4FA-2CB5-10F625E6724E}"/>
              </a:ext>
            </a:extLst>
          </p:cNvPr>
          <p:cNvPicPr>
            <a:picLocks noChangeAspect="1"/>
          </p:cNvPicPr>
          <p:nvPr/>
        </p:nvPicPr>
        <p:blipFill>
          <a:blip r:embed="rId3"/>
          <a:stretch>
            <a:fillRect/>
          </a:stretch>
        </p:blipFill>
        <p:spPr>
          <a:xfrm>
            <a:off x="1160999" y="2400300"/>
            <a:ext cx="15966002" cy="712717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kelly final">
            <a:hlinkClick r:id="" action="ppaction://media"/>
            <a:extLst>
              <a:ext uri="{FF2B5EF4-FFF2-40B4-BE49-F238E27FC236}">
                <a16:creationId xmlns:a16="http://schemas.microsoft.com/office/drawing/2014/main" id="{D0DC3FF4-556F-9AB6-C482-D33B805ACDC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7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5207005" y="4274503"/>
            <a:ext cx="6412468"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Conclusion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3">
            <a:extLst>
              <a:ext uri="{FF2B5EF4-FFF2-40B4-BE49-F238E27FC236}">
                <a16:creationId xmlns:a16="http://schemas.microsoft.com/office/drawing/2014/main" id="{F794747D-8427-573D-76FA-D5A3EEA5D0E2}"/>
              </a:ext>
            </a:extLst>
          </p:cNvPr>
          <p:cNvGrpSpPr/>
          <p:nvPr/>
        </p:nvGrpSpPr>
        <p:grpSpPr>
          <a:xfrm>
            <a:off x="0" y="0"/>
            <a:ext cx="18288000" cy="1874361"/>
            <a:chOff x="0" y="0"/>
            <a:chExt cx="9414331" cy="964887"/>
          </a:xfrm>
        </p:grpSpPr>
        <p:sp>
          <p:nvSpPr>
            <p:cNvPr id="9" name="Freeform 4">
              <a:extLst>
                <a:ext uri="{FF2B5EF4-FFF2-40B4-BE49-F238E27FC236}">
                  <a16:creationId xmlns:a16="http://schemas.microsoft.com/office/drawing/2014/main" id="{5F57D0A4-CDAF-E79C-3A85-3198F52FF053}"/>
                </a:ext>
              </a:extLst>
            </p:cNvPr>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0" name="TextBox 5">
              <a:extLst>
                <a:ext uri="{FF2B5EF4-FFF2-40B4-BE49-F238E27FC236}">
                  <a16:creationId xmlns:a16="http://schemas.microsoft.com/office/drawing/2014/main" id="{AA3B4ED6-1C3D-4D5E-DA97-5BABCCD36A06}"/>
                </a:ext>
              </a:extLst>
            </p:cNvPr>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11" name="Freeform 6">
            <a:extLst>
              <a:ext uri="{FF2B5EF4-FFF2-40B4-BE49-F238E27FC236}">
                <a16:creationId xmlns:a16="http://schemas.microsoft.com/office/drawing/2014/main" id="{29A58449-8AFC-D2B9-FF6E-9113000002AD}"/>
              </a:ext>
            </a:extLst>
          </p:cNvPr>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12" name="TextBox 2">
            <a:extLst>
              <a:ext uri="{FF2B5EF4-FFF2-40B4-BE49-F238E27FC236}">
                <a16:creationId xmlns:a16="http://schemas.microsoft.com/office/drawing/2014/main" id="{0E04CADC-BCD6-9A5F-5E4E-8D869A7F812D}"/>
              </a:ext>
            </a:extLst>
          </p:cNvPr>
          <p:cNvSpPr txBox="1"/>
          <p:nvPr/>
        </p:nvSpPr>
        <p:spPr>
          <a:xfrm>
            <a:off x="293191" y="2048701"/>
            <a:ext cx="16643518" cy="7365221"/>
          </a:xfrm>
          <a:prstGeom prst="rect">
            <a:avLst/>
          </a:prstGeom>
        </p:spPr>
        <p:txBody>
          <a:bodyPr lIns="0" tIns="0" rIns="0" bIns="0" rtlCol="0" anchor="t">
            <a:spAutoFit/>
          </a:bodyPr>
          <a:lstStyle/>
          <a:p>
            <a:pPr marL="518165" lvl="1" indent="-259082" algn="l">
              <a:lnSpc>
                <a:spcPts val="3360"/>
              </a:lnSpc>
              <a:buFont typeface="Arial"/>
              <a:buChar char="•"/>
            </a:pPr>
            <a:r>
              <a:rPr lang="en-US" sz="2400" dirty="0">
                <a:solidFill>
                  <a:srgbClr val="000000"/>
                </a:solidFill>
                <a:latin typeface="Now"/>
              </a:rPr>
              <a:t>The "Skelly" project integrates Brain-Computer Interface (BCI) technology into gaming, allowing users to control characters using EEG signals. This innovation enables players to navigate through mazes using thoughts alone.</a:t>
            </a:r>
          </a:p>
          <a:p>
            <a:pPr algn="l">
              <a:lnSpc>
                <a:spcPts val="3360"/>
              </a:lnSpc>
            </a:pPr>
            <a:endParaRPr lang="en-US" sz="2400" dirty="0">
              <a:solidFill>
                <a:srgbClr val="000000"/>
              </a:solidFill>
              <a:latin typeface="Now"/>
            </a:endParaRPr>
          </a:p>
          <a:p>
            <a:pPr marL="518165" lvl="1" indent="-259082" algn="l">
              <a:lnSpc>
                <a:spcPts val="3360"/>
              </a:lnSpc>
              <a:buFont typeface="Arial"/>
              <a:buChar char="•"/>
            </a:pPr>
            <a:r>
              <a:rPr lang="en-US" sz="2400" dirty="0">
                <a:solidFill>
                  <a:srgbClr val="000000"/>
                </a:solidFill>
                <a:latin typeface="Now"/>
              </a:rPr>
              <a:t>"Skelly" provides an accessible platform for individuals with disabilities or those undergoing rehabilitation, offering a new way to interact with digital environments without traditional input devices.</a:t>
            </a:r>
          </a:p>
          <a:p>
            <a:pPr algn="l">
              <a:lnSpc>
                <a:spcPts val="3360"/>
              </a:lnSpc>
            </a:pPr>
            <a:endParaRPr lang="en-US" sz="2400" dirty="0">
              <a:solidFill>
                <a:srgbClr val="000000"/>
              </a:solidFill>
              <a:latin typeface="Now"/>
            </a:endParaRPr>
          </a:p>
          <a:p>
            <a:pPr marL="518165" lvl="1" indent="-259082" algn="l">
              <a:lnSpc>
                <a:spcPts val="3360"/>
              </a:lnSpc>
              <a:buFont typeface="Arial"/>
              <a:buChar char="•"/>
            </a:pPr>
            <a:r>
              <a:rPr lang="en-US" sz="2400" dirty="0">
                <a:solidFill>
                  <a:srgbClr val="000000"/>
                </a:solidFill>
                <a:latin typeface="Now"/>
              </a:rPr>
              <a:t>Utilizing the BCI Competition IV dataset 2a, the </a:t>
            </a:r>
            <a:r>
              <a:rPr lang="en-US" sz="2400" dirty="0" err="1">
                <a:solidFill>
                  <a:srgbClr val="000000"/>
                </a:solidFill>
                <a:latin typeface="Now"/>
              </a:rPr>
              <a:t>ATCNet</a:t>
            </a:r>
            <a:r>
              <a:rPr lang="en-US" sz="2400" dirty="0">
                <a:solidFill>
                  <a:srgbClr val="000000"/>
                </a:solidFill>
                <a:latin typeface="Now"/>
              </a:rPr>
              <a:t> model was trained to interpret EEG data. This deep learning model achieved 85.4% accuracy in translating users' thoughts into game commands, demonstrating reliability and precision.</a:t>
            </a:r>
          </a:p>
          <a:p>
            <a:pPr algn="l">
              <a:lnSpc>
                <a:spcPts val="3360"/>
              </a:lnSpc>
            </a:pPr>
            <a:endParaRPr lang="en-US" sz="2400" dirty="0">
              <a:solidFill>
                <a:srgbClr val="000000"/>
              </a:solidFill>
              <a:latin typeface="Now"/>
            </a:endParaRPr>
          </a:p>
          <a:p>
            <a:pPr marL="518165" lvl="1" indent="-259082" algn="l">
              <a:lnSpc>
                <a:spcPts val="3360"/>
              </a:lnSpc>
              <a:buFont typeface="Arial"/>
              <a:buChar char="•"/>
            </a:pPr>
            <a:r>
              <a:rPr lang="en-US" sz="2400" b="0" i="0" dirty="0">
                <a:solidFill>
                  <a:srgbClr val="000000"/>
                </a:solidFill>
                <a:effectLst/>
                <a:latin typeface="Now" panose="020B0604020202020204" charset="0"/>
              </a:rPr>
              <a:t>"Besides being fun, 'Skelly' helps develop cognitive and motor skills, showcasing how BCI technology can engage users and improve their abilities.“</a:t>
            </a:r>
          </a:p>
          <a:p>
            <a:pPr marL="259083" lvl="1" algn="l">
              <a:lnSpc>
                <a:spcPts val="3360"/>
              </a:lnSpc>
            </a:pPr>
            <a:endParaRPr lang="en-US" sz="2400" dirty="0">
              <a:solidFill>
                <a:srgbClr val="000000"/>
              </a:solidFill>
              <a:latin typeface="Now" panose="020B0604020202020204" charset="0"/>
            </a:endParaRPr>
          </a:p>
          <a:p>
            <a:pPr marL="518165" lvl="1" indent="-259082" algn="l">
              <a:lnSpc>
                <a:spcPts val="3360"/>
              </a:lnSpc>
              <a:buFont typeface="Arial"/>
              <a:buChar char="•"/>
            </a:pPr>
            <a:r>
              <a:rPr lang="en-US" sz="2400" b="0" i="0" dirty="0">
                <a:solidFill>
                  <a:srgbClr val="000000"/>
                </a:solidFill>
                <a:effectLst/>
                <a:latin typeface="Now" panose="020B0604020202020204" charset="0"/>
              </a:rPr>
              <a:t>Skelly's success highlights BCI's potential in assistive tech and rehab. Future improvements could offer more control options, better accuracy, and additional sensory feedback, making BCI useful in daily life.</a:t>
            </a:r>
            <a:endParaRPr lang="en-US" sz="2400" dirty="0">
              <a:solidFill>
                <a:srgbClr val="000000"/>
              </a:solidFill>
              <a:latin typeface="Now" panose="020B0604020202020204" charset="0"/>
            </a:endParaRPr>
          </a:p>
          <a:p>
            <a:pPr algn="l">
              <a:lnSpc>
                <a:spcPts val="3080"/>
              </a:lnSpc>
            </a:pPr>
            <a:endParaRPr lang="en-US" sz="2400" dirty="0">
              <a:solidFill>
                <a:srgbClr val="000000"/>
              </a:solidFill>
              <a:latin typeface="Now"/>
            </a:endParaRPr>
          </a:p>
        </p:txBody>
      </p:sp>
      <p:sp>
        <p:nvSpPr>
          <p:cNvPr id="13" name="Freeform 7">
            <a:extLst>
              <a:ext uri="{FF2B5EF4-FFF2-40B4-BE49-F238E27FC236}">
                <a16:creationId xmlns:a16="http://schemas.microsoft.com/office/drawing/2014/main" id="{BB839C80-B441-FE02-1AB0-FCE9D34C7936}"/>
              </a:ext>
            </a:extLst>
          </p:cNvPr>
          <p:cNvSpPr/>
          <p:nvPr/>
        </p:nvSpPr>
        <p:spPr>
          <a:xfrm rot="13336114">
            <a:off x="16238565" y="7202801"/>
            <a:ext cx="5188437" cy="5201441"/>
          </a:xfrm>
          <a:custGeom>
            <a:avLst/>
            <a:gdLst/>
            <a:ahLst/>
            <a:cxnLst/>
            <a:rect l="l" t="t" r="r" b="b"/>
            <a:pathLst>
              <a:path w="5188437" h="5201441">
                <a:moveTo>
                  <a:pt x="0" y="0"/>
                </a:moveTo>
                <a:lnTo>
                  <a:pt x="5188437" y="0"/>
                </a:lnTo>
                <a:lnTo>
                  <a:pt x="5188437" y="5201441"/>
                </a:lnTo>
                <a:lnTo>
                  <a:pt x="0" y="5201441"/>
                </a:lnTo>
                <a:lnTo>
                  <a:pt x="0" y="0"/>
                </a:lnTo>
                <a:close/>
              </a:path>
            </a:pathLst>
          </a:custGeom>
          <a:blipFill>
            <a:blip r:embed="rId3"/>
            <a:stretch>
              <a:fillRect/>
            </a:stretch>
          </a:blipFill>
        </p:spPr>
        <p:txBody>
          <a:bodyPr/>
          <a:lstStyle/>
          <a:p>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4" name="Freeform 4"/>
          <p:cNvSpPr/>
          <p:nvPr/>
        </p:nvSpPr>
        <p:spPr>
          <a:xfrm>
            <a:off x="11921366" y="4445953"/>
            <a:ext cx="1262560" cy="1395094"/>
          </a:xfrm>
          <a:custGeom>
            <a:avLst/>
            <a:gdLst/>
            <a:ahLst/>
            <a:cxnLst/>
            <a:rect l="l" t="t" r="r" b="b"/>
            <a:pathLst>
              <a:path w="1262560" h="1395094">
                <a:moveTo>
                  <a:pt x="0" y="0"/>
                </a:moveTo>
                <a:lnTo>
                  <a:pt x="1262560" y="0"/>
                </a:lnTo>
                <a:lnTo>
                  <a:pt x="1262560" y="1395094"/>
                </a:lnTo>
                <a:lnTo>
                  <a:pt x="0" y="139509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493246" y="4274503"/>
            <a:ext cx="7428120"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Future Work</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685800" y="5331726"/>
            <a:ext cx="15902513" cy="671338"/>
          </a:xfrm>
          <a:prstGeom prst="rect">
            <a:avLst/>
          </a:prstGeom>
        </p:spPr>
        <p:txBody>
          <a:bodyPr wrap="square" lIns="0" tIns="0" rIns="0" bIns="0" rtlCol="0" anchor="t">
            <a:spAutoFit/>
          </a:bodyPr>
          <a:lstStyle/>
          <a:p>
            <a:pPr marL="885186" lvl="1" indent="-442593" algn="just">
              <a:lnSpc>
                <a:spcPts val="5739"/>
              </a:lnSpc>
              <a:buFont typeface="Arial"/>
              <a:buChar char="•"/>
            </a:pPr>
            <a:r>
              <a:rPr lang="en-US" sz="3200" dirty="0">
                <a:solidFill>
                  <a:srgbClr val="000000"/>
                </a:solidFill>
                <a:latin typeface="Now Bold"/>
              </a:rPr>
              <a:t>Turn the game to real time mode once the availability of the headset</a:t>
            </a:r>
          </a:p>
        </p:txBody>
      </p:sp>
      <p:sp>
        <p:nvSpPr>
          <p:cNvPr id="7" name="Freeform 7"/>
          <p:cNvSpPr/>
          <p:nvPr/>
        </p:nvSpPr>
        <p:spPr>
          <a:xfrm rot="-8263886">
            <a:off x="14665081" y="7071766"/>
            <a:ext cx="5188437" cy="5201441"/>
          </a:xfrm>
          <a:custGeom>
            <a:avLst/>
            <a:gdLst/>
            <a:ahLst/>
            <a:cxnLst/>
            <a:rect l="l" t="t" r="r" b="b"/>
            <a:pathLst>
              <a:path w="5188437" h="5201441">
                <a:moveTo>
                  <a:pt x="0" y="0"/>
                </a:moveTo>
                <a:lnTo>
                  <a:pt x="5188438" y="0"/>
                </a:lnTo>
                <a:lnTo>
                  <a:pt x="5188438" y="5201441"/>
                </a:lnTo>
                <a:lnTo>
                  <a:pt x="0" y="5201441"/>
                </a:lnTo>
                <a:lnTo>
                  <a:pt x="0" y="0"/>
                </a:lnTo>
                <a:close/>
              </a:path>
            </a:pathLst>
          </a:custGeom>
          <a:blipFill>
            <a:blip r:embed="rId3"/>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480487" y="2324100"/>
            <a:ext cx="15521513" cy="671338"/>
          </a:xfrm>
          <a:prstGeom prst="rect">
            <a:avLst/>
          </a:prstGeom>
        </p:spPr>
        <p:txBody>
          <a:bodyPr wrap="square" lIns="0" tIns="0" rIns="0" bIns="0" rtlCol="0" anchor="t">
            <a:spAutoFit/>
          </a:bodyPr>
          <a:lstStyle/>
          <a:p>
            <a:pPr marL="885186" lvl="1" indent="-442593">
              <a:lnSpc>
                <a:spcPts val="5739"/>
              </a:lnSpc>
              <a:buFont typeface="Arial"/>
              <a:buChar char="•"/>
            </a:pPr>
            <a:r>
              <a:rPr lang="en-US" sz="3200" dirty="0">
                <a:solidFill>
                  <a:srgbClr val="000000"/>
                </a:solidFill>
                <a:latin typeface="Now Bold"/>
              </a:rPr>
              <a:t>Turn the game to real time mode once the availability of the headset</a:t>
            </a:r>
          </a:p>
        </p:txBody>
      </p:sp>
      <p:sp>
        <p:nvSpPr>
          <p:cNvPr id="7" name="Freeform 7"/>
          <p:cNvSpPr/>
          <p:nvPr/>
        </p:nvSpPr>
        <p:spPr>
          <a:xfrm rot="-8263886">
            <a:off x="14665081" y="7071766"/>
            <a:ext cx="5188437" cy="5201441"/>
          </a:xfrm>
          <a:custGeom>
            <a:avLst/>
            <a:gdLst/>
            <a:ahLst/>
            <a:cxnLst/>
            <a:rect l="l" t="t" r="r" b="b"/>
            <a:pathLst>
              <a:path w="5188437" h="5201441">
                <a:moveTo>
                  <a:pt x="0" y="0"/>
                </a:moveTo>
                <a:lnTo>
                  <a:pt x="5188438" y="0"/>
                </a:lnTo>
                <a:lnTo>
                  <a:pt x="5188438" y="5201441"/>
                </a:lnTo>
                <a:lnTo>
                  <a:pt x="0" y="5201441"/>
                </a:lnTo>
                <a:lnTo>
                  <a:pt x="0" y="0"/>
                </a:lnTo>
                <a:close/>
              </a:path>
            </a:pathLst>
          </a:custGeom>
          <a:blipFill>
            <a:blip r:embed="rId3"/>
            <a:stretch>
              <a:fillRect/>
            </a:stretch>
          </a:blipFill>
        </p:spPr>
        <p:txBody>
          <a:bodyPr/>
          <a:lstStyle/>
          <a:p>
            <a:endParaRPr lang="en-US"/>
          </a:p>
        </p:txBody>
      </p:sp>
      <p:sp>
        <p:nvSpPr>
          <p:cNvPr id="8" name="TextBox 8">
            <a:extLst>
              <a:ext uri="{FF2B5EF4-FFF2-40B4-BE49-F238E27FC236}">
                <a16:creationId xmlns:a16="http://schemas.microsoft.com/office/drawing/2014/main" id="{4F624090-55BD-202A-0DCA-3DC3D7853824}"/>
              </a:ext>
            </a:extLst>
          </p:cNvPr>
          <p:cNvSpPr txBox="1"/>
          <p:nvPr/>
        </p:nvSpPr>
        <p:spPr>
          <a:xfrm>
            <a:off x="6107643" y="5667395"/>
            <a:ext cx="4267200" cy="671338"/>
          </a:xfrm>
          <a:prstGeom prst="rect">
            <a:avLst/>
          </a:prstGeom>
        </p:spPr>
        <p:txBody>
          <a:bodyPr wrap="square" lIns="0" tIns="0" rIns="0" bIns="0" rtlCol="0" anchor="t">
            <a:spAutoFit/>
          </a:bodyPr>
          <a:lstStyle/>
          <a:p>
            <a:pPr marL="885191" lvl="1" indent="-442595">
              <a:lnSpc>
                <a:spcPts val="5740"/>
              </a:lnSpc>
              <a:buFont typeface="Arial"/>
              <a:buChar char="•"/>
            </a:pPr>
            <a:r>
              <a:rPr lang="en-US" sz="3200" dirty="0">
                <a:solidFill>
                  <a:srgbClr val="000000"/>
                </a:solidFill>
                <a:latin typeface="Now Bold"/>
              </a:rPr>
              <a:t>Add more levels</a:t>
            </a:r>
          </a:p>
        </p:txBody>
      </p:sp>
    </p:spTree>
    <p:extLst>
      <p:ext uri="{BB962C8B-B14F-4D97-AF65-F5344CB8AC3E}">
        <p14:creationId xmlns:p14="http://schemas.microsoft.com/office/powerpoint/2010/main" val="2303576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480487" y="2324100"/>
            <a:ext cx="15369113" cy="671338"/>
          </a:xfrm>
          <a:prstGeom prst="rect">
            <a:avLst/>
          </a:prstGeom>
        </p:spPr>
        <p:txBody>
          <a:bodyPr wrap="square" lIns="0" tIns="0" rIns="0" bIns="0" rtlCol="0" anchor="t">
            <a:spAutoFit/>
          </a:bodyPr>
          <a:lstStyle/>
          <a:p>
            <a:pPr marL="885186" lvl="1" indent="-442593" algn="just">
              <a:lnSpc>
                <a:spcPts val="5739"/>
              </a:lnSpc>
              <a:buFont typeface="Arial"/>
              <a:buChar char="•"/>
            </a:pPr>
            <a:r>
              <a:rPr lang="en-US" sz="3200" dirty="0">
                <a:solidFill>
                  <a:srgbClr val="000000"/>
                </a:solidFill>
                <a:latin typeface="Now Bold"/>
              </a:rPr>
              <a:t>Turn the game to real time mode once the availability of the headset</a:t>
            </a:r>
          </a:p>
        </p:txBody>
      </p:sp>
      <p:sp>
        <p:nvSpPr>
          <p:cNvPr id="7" name="Freeform 7"/>
          <p:cNvSpPr/>
          <p:nvPr/>
        </p:nvSpPr>
        <p:spPr>
          <a:xfrm rot="-8263886">
            <a:off x="14665081" y="7071766"/>
            <a:ext cx="5188437" cy="5201441"/>
          </a:xfrm>
          <a:custGeom>
            <a:avLst/>
            <a:gdLst/>
            <a:ahLst/>
            <a:cxnLst/>
            <a:rect l="l" t="t" r="r" b="b"/>
            <a:pathLst>
              <a:path w="5188437" h="5201441">
                <a:moveTo>
                  <a:pt x="0" y="0"/>
                </a:moveTo>
                <a:lnTo>
                  <a:pt x="5188438" y="0"/>
                </a:lnTo>
                <a:lnTo>
                  <a:pt x="5188438" y="5201441"/>
                </a:lnTo>
                <a:lnTo>
                  <a:pt x="0" y="5201441"/>
                </a:lnTo>
                <a:lnTo>
                  <a:pt x="0" y="0"/>
                </a:lnTo>
                <a:close/>
              </a:path>
            </a:pathLst>
          </a:custGeom>
          <a:blipFill>
            <a:blip r:embed="rId3"/>
            <a:stretch>
              <a:fillRect/>
            </a:stretch>
          </a:blipFill>
        </p:spPr>
        <p:txBody>
          <a:bodyPr/>
          <a:lstStyle/>
          <a:p>
            <a:endParaRPr lang="en-US"/>
          </a:p>
        </p:txBody>
      </p:sp>
      <p:sp>
        <p:nvSpPr>
          <p:cNvPr id="8" name="TextBox 8">
            <a:extLst>
              <a:ext uri="{FF2B5EF4-FFF2-40B4-BE49-F238E27FC236}">
                <a16:creationId xmlns:a16="http://schemas.microsoft.com/office/drawing/2014/main" id="{4F624090-55BD-202A-0DCA-3DC3D7853824}"/>
              </a:ext>
            </a:extLst>
          </p:cNvPr>
          <p:cNvSpPr txBox="1"/>
          <p:nvPr/>
        </p:nvSpPr>
        <p:spPr>
          <a:xfrm>
            <a:off x="-152400" y="3648423"/>
            <a:ext cx="6521822" cy="671338"/>
          </a:xfrm>
          <a:prstGeom prst="rect">
            <a:avLst/>
          </a:prstGeom>
        </p:spPr>
        <p:txBody>
          <a:bodyPr lIns="0" tIns="0" rIns="0" bIns="0" rtlCol="0" anchor="t">
            <a:spAutoFit/>
          </a:bodyPr>
          <a:lstStyle/>
          <a:p>
            <a:pPr marL="885191" lvl="1" indent="-442595" algn="ctr">
              <a:lnSpc>
                <a:spcPts val="5740"/>
              </a:lnSpc>
              <a:buFont typeface="Arial"/>
              <a:buChar char="•"/>
            </a:pPr>
            <a:r>
              <a:rPr lang="en-US" sz="3200" dirty="0">
                <a:solidFill>
                  <a:srgbClr val="000000"/>
                </a:solidFill>
                <a:latin typeface="Now Bold"/>
              </a:rPr>
              <a:t>Add more levels</a:t>
            </a:r>
          </a:p>
        </p:txBody>
      </p:sp>
      <p:sp>
        <p:nvSpPr>
          <p:cNvPr id="9" name="TextBox 9">
            <a:extLst>
              <a:ext uri="{FF2B5EF4-FFF2-40B4-BE49-F238E27FC236}">
                <a16:creationId xmlns:a16="http://schemas.microsoft.com/office/drawing/2014/main" id="{6C2A88AA-F817-2442-1793-976448CB0B2B}"/>
              </a:ext>
            </a:extLst>
          </p:cNvPr>
          <p:cNvSpPr txBox="1"/>
          <p:nvPr/>
        </p:nvSpPr>
        <p:spPr>
          <a:xfrm>
            <a:off x="2644126" y="6003064"/>
            <a:ext cx="11041834" cy="671338"/>
          </a:xfrm>
          <a:prstGeom prst="rect">
            <a:avLst/>
          </a:prstGeom>
        </p:spPr>
        <p:txBody>
          <a:bodyPr lIns="0" tIns="0" rIns="0" bIns="0" rtlCol="0" anchor="t">
            <a:spAutoFit/>
          </a:bodyPr>
          <a:lstStyle/>
          <a:p>
            <a:pPr marL="885191" lvl="1" indent="-442595" algn="ctr">
              <a:lnSpc>
                <a:spcPts val="5740"/>
              </a:lnSpc>
              <a:buFont typeface="Arial"/>
              <a:buChar char="•"/>
            </a:pPr>
            <a:r>
              <a:rPr lang="en-US" sz="3200" dirty="0">
                <a:solidFill>
                  <a:srgbClr val="000000"/>
                </a:solidFill>
                <a:latin typeface="Now Bold"/>
              </a:rPr>
              <a:t>Add more challenges in the game</a:t>
            </a:r>
          </a:p>
        </p:txBody>
      </p:sp>
    </p:spTree>
    <p:extLst>
      <p:ext uri="{BB962C8B-B14F-4D97-AF65-F5344CB8AC3E}">
        <p14:creationId xmlns:p14="http://schemas.microsoft.com/office/powerpoint/2010/main" val="741668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480487" y="2324100"/>
            <a:ext cx="15369113" cy="671338"/>
          </a:xfrm>
          <a:prstGeom prst="rect">
            <a:avLst/>
          </a:prstGeom>
        </p:spPr>
        <p:txBody>
          <a:bodyPr wrap="square" lIns="0" tIns="0" rIns="0" bIns="0" rtlCol="0" anchor="t">
            <a:spAutoFit/>
          </a:bodyPr>
          <a:lstStyle/>
          <a:p>
            <a:pPr marL="885186" lvl="1" indent="-442593" algn="just">
              <a:lnSpc>
                <a:spcPts val="5739"/>
              </a:lnSpc>
              <a:buFont typeface="Arial"/>
              <a:buChar char="•"/>
            </a:pPr>
            <a:r>
              <a:rPr lang="en-US" sz="3200" dirty="0">
                <a:solidFill>
                  <a:srgbClr val="000000"/>
                </a:solidFill>
                <a:latin typeface="Now Bold"/>
              </a:rPr>
              <a:t>Turn the game to real time mode once the availability of the headset</a:t>
            </a:r>
          </a:p>
        </p:txBody>
      </p:sp>
      <p:sp>
        <p:nvSpPr>
          <p:cNvPr id="7" name="Freeform 7"/>
          <p:cNvSpPr/>
          <p:nvPr/>
        </p:nvSpPr>
        <p:spPr>
          <a:xfrm rot="-8263886">
            <a:off x="14665081" y="7071766"/>
            <a:ext cx="5188437" cy="5201441"/>
          </a:xfrm>
          <a:custGeom>
            <a:avLst/>
            <a:gdLst/>
            <a:ahLst/>
            <a:cxnLst/>
            <a:rect l="l" t="t" r="r" b="b"/>
            <a:pathLst>
              <a:path w="5188437" h="5201441">
                <a:moveTo>
                  <a:pt x="0" y="0"/>
                </a:moveTo>
                <a:lnTo>
                  <a:pt x="5188438" y="0"/>
                </a:lnTo>
                <a:lnTo>
                  <a:pt x="5188438" y="5201441"/>
                </a:lnTo>
                <a:lnTo>
                  <a:pt x="0" y="5201441"/>
                </a:lnTo>
                <a:lnTo>
                  <a:pt x="0" y="0"/>
                </a:lnTo>
                <a:close/>
              </a:path>
            </a:pathLst>
          </a:custGeom>
          <a:blipFill>
            <a:blip r:embed="rId3"/>
            <a:stretch>
              <a:fillRect/>
            </a:stretch>
          </a:blipFill>
        </p:spPr>
        <p:txBody>
          <a:bodyPr/>
          <a:lstStyle/>
          <a:p>
            <a:endParaRPr lang="en-US"/>
          </a:p>
        </p:txBody>
      </p:sp>
      <p:sp>
        <p:nvSpPr>
          <p:cNvPr id="8" name="TextBox 8">
            <a:extLst>
              <a:ext uri="{FF2B5EF4-FFF2-40B4-BE49-F238E27FC236}">
                <a16:creationId xmlns:a16="http://schemas.microsoft.com/office/drawing/2014/main" id="{4F624090-55BD-202A-0DCA-3DC3D7853824}"/>
              </a:ext>
            </a:extLst>
          </p:cNvPr>
          <p:cNvSpPr txBox="1"/>
          <p:nvPr/>
        </p:nvSpPr>
        <p:spPr>
          <a:xfrm>
            <a:off x="-152400" y="3839967"/>
            <a:ext cx="6521822" cy="671338"/>
          </a:xfrm>
          <a:prstGeom prst="rect">
            <a:avLst/>
          </a:prstGeom>
        </p:spPr>
        <p:txBody>
          <a:bodyPr lIns="0" tIns="0" rIns="0" bIns="0" rtlCol="0" anchor="t">
            <a:spAutoFit/>
          </a:bodyPr>
          <a:lstStyle/>
          <a:p>
            <a:pPr marL="885191" lvl="1" indent="-442595" algn="ctr">
              <a:lnSpc>
                <a:spcPts val="5740"/>
              </a:lnSpc>
              <a:buFont typeface="Arial"/>
              <a:buChar char="•"/>
            </a:pPr>
            <a:r>
              <a:rPr lang="en-US" sz="3200" dirty="0">
                <a:solidFill>
                  <a:srgbClr val="000000"/>
                </a:solidFill>
                <a:latin typeface="Now Bold"/>
              </a:rPr>
              <a:t>Add more levels</a:t>
            </a:r>
          </a:p>
        </p:txBody>
      </p:sp>
      <p:sp>
        <p:nvSpPr>
          <p:cNvPr id="9" name="TextBox 9">
            <a:extLst>
              <a:ext uri="{FF2B5EF4-FFF2-40B4-BE49-F238E27FC236}">
                <a16:creationId xmlns:a16="http://schemas.microsoft.com/office/drawing/2014/main" id="{6C2A88AA-F817-2442-1793-976448CB0B2B}"/>
              </a:ext>
            </a:extLst>
          </p:cNvPr>
          <p:cNvSpPr txBox="1"/>
          <p:nvPr/>
        </p:nvSpPr>
        <p:spPr>
          <a:xfrm>
            <a:off x="-609600" y="5073496"/>
            <a:ext cx="11041834" cy="671338"/>
          </a:xfrm>
          <a:prstGeom prst="rect">
            <a:avLst/>
          </a:prstGeom>
        </p:spPr>
        <p:txBody>
          <a:bodyPr lIns="0" tIns="0" rIns="0" bIns="0" rtlCol="0" anchor="t">
            <a:spAutoFit/>
          </a:bodyPr>
          <a:lstStyle/>
          <a:p>
            <a:pPr marL="885191" lvl="1" indent="-442595" algn="ctr">
              <a:lnSpc>
                <a:spcPts val="5740"/>
              </a:lnSpc>
              <a:buFont typeface="Arial"/>
              <a:buChar char="•"/>
            </a:pPr>
            <a:r>
              <a:rPr lang="en-US" sz="3200" dirty="0">
                <a:solidFill>
                  <a:srgbClr val="000000"/>
                </a:solidFill>
                <a:latin typeface="Now Bold"/>
              </a:rPr>
              <a:t>Add more challenges in the game</a:t>
            </a:r>
          </a:p>
        </p:txBody>
      </p:sp>
      <p:sp>
        <p:nvSpPr>
          <p:cNvPr id="10" name="TextBox 10">
            <a:extLst>
              <a:ext uri="{FF2B5EF4-FFF2-40B4-BE49-F238E27FC236}">
                <a16:creationId xmlns:a16="http://schemas.microsoft.com/office/drawing/2014/main" id="{A046EAD9-C5C6-11E7-DEE8-7EB4BFBDB277}"/>
              </a:ext>
            </a:extLst>
          </p:cNvPr>
          <p:cNvSpPr txBox="1"/>
          <p:nvPr/>
        </p:nvSpPr>
        <p:spPr>
          <a:xfrm>
            <a:off x="3348608" y="7056479"/>
            <a:ext cx="11590783" cy="570865"/>
          </a:xfrm>
          <a:prstGeom prst="rect">
            <a:avLst/>
          </a:prstGeom>
        </p:spPr>
        <p:txBody>
          <a:bodyPr lIns="0" tIns="0" rIns="0" bIns="0" rtlCol="0" anchor="t">
            <a:spAutoFit/>
          </a:bodyPr>
          <a:lstStyle/>
          <a:p>
            <a:pPr marL="734059" lvl="1" indent="-367030" algn="l">
              <a:lnSpc>
                <a:spcPts val="4759"/>
              </a:lnSpc>
              <a:buFont typeface="Arial"/>
              <a:buChar char="•"/>
            </a:pPr>
            <a:r>
              <a:rPr lang="en-US" sz="3399" dirty="0">
                <a:solidFill>
                  <a:srgbClr val="000000"/>
                </a:solidFill>
                <a:latin typeface="Now Bold"/>
              </a:rPr>
              <a:t>Add some improvements in movement algorithm</a:t>
            </a:r>
          </a:p>
        </p:txBody>
      </p:sp>
    </p:spTree>
    <p:extLst>
      <p:ext uri="{BB962C8B-B14F-4D97-AF65-F5344CB8AC3E}">
        <p14:creationId xmlns:p14="http://schemas.microsoft.com/office/powerpoint/2010/main" val="345757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4" name="Freeform 4"/>
          <p:cNvSpPr/>
          <p:nvPr/>
        </p:nvSpPr>
        <p:spPr>
          <a:xfrm>
            <a:off x="11620352" y="4742658"/>
            <a:ext cx="1098389" cy="1098389"/>
          </a:xfrm>
          <a:custGeom>
            <a:avLst/>
            <a:gdLst/>
            <a:ahLst/>
            <a:cxnLst/>
            <a:rect l="l" t="t" r="r" b="b"/>
            <a:pathLst>
              <a:path w="1098389" h="1098389">
                <a:moveTo>
                  <a:pt x="0" y="0"/>
                </a:moveTo>
                <a:lnTo>
                  <a:pt x="1098389" y="0"/>
                </a:lnTo>
                <a:lnTo>
                  <a:pt x="1098389" y="1098389"/>
                </a:lnTo>
                <a:lnTo>
                  <a:pt x="0" y="1098389"/>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105133" y="4274503"/>
            <a:ext cx="6429494"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References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6543499" y="4154859"/>
            <a:ext cx="3630831" cy="769798"/>
            <a:chOff x="0" y="0"/>
            <a:chExt cx="1016152" cy="215441"/>
          </a:xfrm>
        </p:grpSpPr>
        <p:sp>
          <p:nvSpPr>
            <p:cNvPr id="8" name="Freeform 8"/>
            <p:cNvSpPr/>
            <p:nvPr/>
          </p:nvSpPr>
          <p:spPr>
            <a:xfrm>
              <a:off x="0" y="0"/>
              <a:ext cx="1016152" cy="215441"/>
            </a:xfrm>
            <a:custGeom>
              <a:avLst/>
              <a:gdLst/>
              <a:ahLst/>
              <a:cxnLst/>
              <a:rect l="l" t="t" r="r" b="b"/>
              <a:pathLst>
                <a:path w="1016152" h="215441">
                  <a:moveTo>
                    <a:pt x="107721" y="0"/>
                  </a:moveTo>
                  <a:lnTo>
                    <a:pt x="908431" y="0"/>
                  </a:lnTo>
                  <a:cubicBezTo>
                    <a:pt x="967923" y="0"/>
                    <a:pt x="1016152" y="48228"/>
                    <a:pt x="1016152" y="107721"/>
                  </a:cubicBezTo>
                  <a:lnTo>
                    <a:pt x="1016152" y="107721"/>
                  </a:lnTo>
                  <a:cubicBezTo>
                    <a:pt x="1016152" y="167213"/>
                    <a:pt x="967923" y="215441"/>
                    <a:pt x="908431" y="215441"/>
                  </a:cubicBezTo>
                  <a:lnTo>
                    <a:pt x="107721" y="215441"/>
                  </a:lnTo>
                  <a:cubicBezTo>
                    <a:pt x="48228" y="215441"/>
                    <a:pt x="0" y="167213"/>
                    <a:pt x="0" y="107721"/>
                  </a:cubicBezTo>
                  <a:lnTo>
                    <a:pt x="0" y="107721"/>
                  </a:lnTo>
                  <a:cubicBezTo>
                    <a:pt x="0" y="48228"/>
                    <a:pt x="48228" y="0"/>
                    <a:pt x="107721" y="0"/>
                  </a:cubicBez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9" name="TextBox 9"/>
            <p:cNvSpPr txBox="1"/>
            <p:nvPr/>
          </p:nvSpPr>
          <p:spPr>
            <a:xfrm>
              <a:off x="0" y="-47625"/>
              <a:ext cx="1016152" cy="263066"/>
            </a:xfrm>
            <a:prstGeom prst="rect">
              <a:avLst/>
            </a:prstGeom>
          </p:spPr>
          <p:txBody>
            <a:bodyPr lIns="50800" tIns="50800" rIns="50800" bIns="50800" rtlCol="0" anchor="ctr"/>
            <a:lstStyle/>
            <a:p>
              <a:pPr algn="ctr">
                <a:lnSpc>
                  <a:spcPts val="2939"/>
                </a:lnSpc>
              </a:pPr>
              <a:endParaRPr/>
            </a:p>
          </p:txBody>
        </p:sp>
      </p:grpSp>
      <p:sp>
        <p:nvSpPr>
          <p:cNvPr id="14" name="TextBox 14"/>
          <p:cNvSpPr txBox="1"/>
          <p:nvPr/>
        </p:nvSpPr>
        <p:spPr>
          <a:xfrm>
            <a:off x="6781800" y="4108871"/>
            <a:ext cx="3154227" cy="718893"/>
          </a:xfrm>
          <a:prstGeom prst="rect">
            <a:avLst/>
          </a:prstGeom>
        </p:spPr>
        <p:txBody>
          <a:bodyPr lIns="0" tIns="0" rIns="0" bIns="0" rtlCol="0" anchor="t">
            <a:spAutoFit/>
          </a:bodyPr>
          <a:lstStyle/>
          <a:p>
            <a:pPr algn="ctr">
              <a:lnSpc>
                <a:spcPts val="6020"/>
              </a:lnSpc>
              <a:spcBef>
                <a:spcPct val="0"/>
              </a:spcBef>
            </a:pPr>
            <a:r>
              <a:rPr lang="en-US" sz="3859" dirty="0">
                <a:solidFill>
                  <a:srgbClr val="FFFFFF"/>
                </a:solidFill>
                <a:latin typeface="Now"/>
              </a:rPr>
              <a:t>Invasive</a:t>
            </a:r>
          </a:p>
        </p:txBody>
      </p:sp>
      <p:sp>
        <p:nvSpPr>
          <p:cNvPr id="15" name="TextBox 15"/>
          <p:cNvSpPr txBox="1"/>
          <p:nvPr/>
        </p:nvSpPr>
        <p:spPr>
          <a:xfrm>
            <a:off x="5029200" y="2160013"/>
            <a:ext cx="6749486" cy="1174296"/>
          </a:xfrm>
          <a:prstGeom prst="rect">
            <a:avLst/>
          </a:prstGeom>
        </p:spPr>
        <p:txBody>
          <a:bodyPr wrap="square" lIns="0" tIns="0" rIns="0" bIns="0" rtlCol="0" anchor="t">
            <a:spAutoFit/>
          </a:bodyPr>
          <a:lstStyle/>
          <a:p>
            <a:pPr algn="ctr">
              <a:lnSpc>
                <a:spcPts val="9799"/>
              </a:lnSpc>
              <a:spcBef>
                <a:spcPct val="0"/>
              </a:spcBef>
            </a:pPr>
            <a:r>
              <a:rPr lang="en-US" sz="6999" dirty="0">
                <a:solidFill>
                  <a:srgbClr val="282344"/>
                </a:solidFill>
                <a:latin typeface="Canva Sans"/>
              </a:rPr>
              <a:t>BCI Strategies</a:t>
            </a:r>
          </a:p>
        </p:txBody>
      </p:sp>
      <p:sp>
        <p:nvSpPr>
          <p:cNvPr id="16" name="Freeform 16"/>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17" name="TextBox 16">
            <a:extLst>
              <a:ext uri="{FF2B5EF4-FFF2-40B4-BE49-F238E27FC236}">
                <a16:creationId xmlns:a16="http://schemas.microsoft.com/office/drawing/2014/main" id="{4C0F29BF-B4B9-A8BE-95F4-151BE088872B}"/>
              </a:ext>
            </a:extLst>
          </p:cNvPr>
          <p:cNvSpPr txBox="1"/>
          <p:nvPr/>
        </p:nvSpPr>
        <p:spPr>
          <a:xfrm>
            <a:off x="4714161" y="5699219"/>
            <a:ext cx="7575545" cy="2452220"/>
          </a:xfrm>
          <a:prstGeom prst="rect">
            <a:avLst/>
          </a:prstGeom>
        </p:spPr>
        <p:txBody>
          <a:bodyPr lIns="0" tIns="0" rIns="0" bIns="0" rtlCol="0" anchor="t">
            <a:spAutoFit/>
          </a:bodyPr>
          <a:lstStyle/>
          <a:p>
            <a:pPr algn="ctr">
              <a:lnSpc>
                <a:spcPts val="3963"/>
              </a:lnSpc>
            </a:pPr>
            <a:r>
              <a:rPr lang="en-US" sz="2830" dirty="0">
                <a:solidFill>
                  <a:srgbClr val="282344"/>
                </a:solidFill>
                <a:latin typeface="Now"/>
              </a:rPr>
              <a:t> refers to interfaces that require surgical implantation of devices or electrodes directly into the brain to enable communication between the brain and external devices or computers.</a:t>
            </a:r>
          </a:p>
        </p:txBody>
      </p:sp>
    </p:spTree>
    <p:extLst>
      <p:ext uri="{BB962C8B-B14F-4D97-AF65-F5344CB8AC3E}">
        <p14:creationId xmlns:p14="http://schemas.microsoft.com/office/powerpoint/2010/main" val="38506477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12" name="Freeform 12"/>
          <p:cNvSpPr/>
          <p:nvPr/>
        </p:nvSpPr>
        <p:spPr>
          <a:xfrm rot="-8263886">
            <a:off x="14665081" y="8066550"/>
            <a:ext cx="5188437" cy="5201441"/>
          </a:xfrm>
          <a:custGeom>
            <a:avLst/>
            <a:gdLst/>
            <a:ahLst/>
            <a:cxnLst/>
            <a:rect l="l" t="t" r="r" b="b"/>
            <a:pathLst>
              <a:path w="5188437" h="5201441">
                <a:moveTo>
                  <a:pt x="0" y="0"/>
                </a:moveTo>
                <a:lnTo>
                  <a:pt x="5188438" y="0"/>
                </a:lnTo>
                <a:lnTo>
                  <a:pt x="5188438" y="5201440"/>
                </a:lnTo>
                <a:lnTo>
                  <a:pt x="0" y="5201440"/>
                </a:lnTo>
                <a:lnTo>
                  <a:pt x="0" y="0"/>
                </a:lnTo>
                <a:close/>
              </a:path>
            </a:pathLst>
          </a:custGeom>
          <a:blipFill>
            <a:blip r:embed="rId3"/>
            <a:stretch>
              <a:fillRect/>
            </a:stretch>
          </a:blipFill>
        </p:spPr>
        <p:txBody>
          <a:bodyPr/>
          <a:lstStyle/>
          <a:p>
            <a:endParaRPr lang="en-US"/>
          </a:p>
        </p:txBody>
      </p:sp>
      <p:sp>
        <p:nvSpPr>
          <p:cNvPr id="14" name="TextBox 5">
            <a:extLst>
              <a:ext uri="{FF2B5EF4-FFF2-40B4-BE49-F238E27FC236}">
                <a16:creationId xmlns:a16="http://schemas.microsoft.com/office/drawing/2014/main" id="{1BEB0C23-026B-1C3D-A835-0C33D7BEF922}"/>
              </a:ext>
            </a:extLst>
          </p:cNvPr>
          <p:cNvSpPr txBox="1"/>
          <p:nvPr/>
        </p:nvSpPr>
        <p:spPr>
          <a:xfrm>
            <a:off x="769360" y="3237060"/>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a:rPr>
              <a:t> </a:t>
            </a:r>
            <a:r>
              <a:rPr lang="en-US" sz="2000">
                <a:solidFill>
                  <a:srgbClr val="000000"/>
                </a:solidFill>
                <a:latin typeface="Now Bold"/>
              </a:rPr>
              <a:t>2- </a:t>
            </a:r>
            <a:r>
              <a:rPr lang="en-US" sz="2000">
                <a:solidFill>
                  <a:srgbClr val="000000"/>
                </a:solidFill>
                <a:latin typeface="Now"/>
              </a:rPr>
              <a:t>eegnet: A compact convolutional network for EEG-based brain-computer interfaces. Available at: https://www.researchgate.net/publication/310953136_EEGNet_A_Compact_Convolutional_Network_for_EEG-based_Brain-Computer_Interfaces.</a:t>
            </a:r>
          </a:p>
        </p:txBody>
      </p:sp>
      <p:sp>
        <p:nvSpPr>
          <p:cNvPr id="15" name="TextBox 6">
            <a:extLst>
              <a:ext uri="{FF2B5EF4-FFF2-40B4-BE49-F238E27FC236}">
                <a16:creationId xmlns:a16="http://schemas.microsoft.com/office/drawing/2014/main" id="{BCB7D136-E816-8A9A-E139-00FDFC82629C}"/>
              </a:ext>
            </a:extLst>
          </p:cNvPr>
          <p:cNvSpPr txBox="1"/>
          <p:nvPr/>
        </p:nvSpPr>
        <p:spPr>
          <a:xfrm>
            <a:off x="721759" y="4462610"/>
            <a:ext cx="16749280" cy="692150"/>
          </a:xfrm>
          <a:prstGeom prst="rect">
            <a:avLst/>
          </a:prstGeom>
        </p:spPr>
        <p:txBody>
          <a:bodyPr lIns="0" tIns="0" rIns="0" bIns="0" rtlCol="0" anchor="t">
            <a:spAutoFit/>
          </a:bodyPr>
          <a:lstStyle/>
          <a:p>
            <a:pPr algn="l">
              <a:lnSpc>
                <a:spcPts val="2800"/>
              </a:lnSpc>
            </a:pPr>
            <a:r>
              <a:rPr lang="en-US" sz="2000">
                <a:solidFill>
                  <a:srgbClr val="000000"/>
                </a:solidFill>
                <a:latin typeface="Now Bold"/>
              </a:rPr>
              <a:t>3- </a:t>
            </a:r>
            <a:r>
              <a:rPr lang="en-US" sz="2000">
                <a:solidFill>
                  <a:srgbClr val="000000"/>
                </a:solidFill>
                <a:latin typeface="Now"/>
              </a:rPr>
              <a:t>Hassanpour, A., Moradikia, M., Adeli, H., Khayami, S. R., &amp; Shamsinejadbabaki, P. (2019). A novel end‐to‐end deep learning scheme for classifying multi‐class motor imagery electroencephalography signals. Expert Systems, 36(6), e12494.</a:t>
            </a:r>
          </a:p>
        </p:txBody>
      </p:sp>
      <p:sp>
        <p:nvSpPr>
          <p:cNvPr id="16" name="TextBox 7">
            <a:extLst>
              <a:ext uri="{FF2B5EF4-FFF2-40B4-BE49-F238E27FC236}">
                <a16:creationId xmlns:a16="http://schemas.microsoft.com/office/drawing/2014/main" id="{8CFB86C8-AD88-CD26-0221-0DC278FD2152}"/>
              </a:ext>
            </a:extLst>
          </p:cNvPr>
          <p:cNvSpPr txBox="1"/>
          <p:nvPr/>
        </p:nvSpPr>
        <p:spPr>
          <a:xfrm>
            <a:off x="721759" y="5419873"/>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Bold"/>
              </a:rPr>
              <a:t>4-</a:t>
            </a:r>
            <a:r>
              <a:rPr lang="en-US" sz="2000">
                <a:solidFill>
                  <a:srgbClr val="000000"/>
                </a:solidFill>
                <a:latin typeface="Now"/>
              </a:rPr>
              <a:t> Shajil, N., Mohan, S., Srinivasan, P., Arivudaiyanambi, J., &amp; Arasappan Murrugesan, A. (2020). Multiclass classification of spatially filtered motor imagery EEG signals using convolutional neural network for BCI based applications. Journal of Medical and Biological Engineering, 40, 663-672.</a:t>
            </a:r>
          </a:p>
        </p:txBody>
      </p:sp>
      <p:sp>
        <p:nvSpPr>
          <p:cNvPr id="17" name="TextBox 8">
            <a:extLst>
              <a:ext uri="{FF2B5EF4-FFF2-40B4-BE49-F238E27FC236}">
                <a16:creationId xmlns:a16="http://schemas.microsoft.com/office/drawing/2014/main" id="{D5D3AA94-D1BE-629B-50C5-B2870B1F739B}"/>
              </a:ext>
            </a:extLst>
          </p:cNvPr>
          <p:cNvSpPr txBox="1"/>
          <p:nvPr/>
        </p:nvSpPr>
        <p:spPr>
          <a:xfrm>
            <a:off x="721759" y="6731148"/>
            <a:ext cx="16749280" cy="692150"/>
          </a:xfrm>
          <a:prstGeom prst="rect">
            <a:avLst/>
          </a:prstGeom>
        </p:spPr>
        <p:txBody>
          <a:bodyPr lIns="0" tIns="0" rIns="0" bIns="0" rtlCol="0" anchor="t">
            <a:spAutoFit/>
          </a:bodyPr>
          <a:lstStyle/>
          <a:p>
            <a:pPr algn="l">
              <a:lnSpc>
                <a:spcPts val="2800"/>
              </a:lnSpc>
            </a:pPr>
            <a:r>
              <a:rPr lang="en-US" sz="2000">
                <a:solidFill>
                  <a:srgbClr val="000000"/>
                </a:solidFill>
                <a:latin typeface="Now Bold"/>
              </a:rPr>
              <a:t>5-</a:t>
            </a:r>
            <a:r>
              <a:rPr lang="en-US" sz="2000">
                <a:solidFill>
                  <a:srgbClr val="000000"/>
                </a:solidFill>
                <a:latin typeface="Now"/>
              </a:rPr>
              <a:t> Zhang, C., Kim, Y. K., &amp; Eskandarian, A. (2021). EEG-inception: an accurate and robust end-to-end neural network for EEG-based motor imagery classification. Journal of Neural Engineering, 18(4), 046014.</a:t>
            </a:r>
          </a:p>
        </p:txBody>
      </p:sp>
      <p:sp>
        <p:nvSpPr>
          <p:cNvPr id="18" name="TextBox 9">
            <a:extLst>
              <a:ext uri="{FF2B5EF4-FFF2-40B4-BE49-F238E27FC236}">
                <a16:creationId xmlns:a16="http://schemas.microsoft.com/office/drawing/2014/main" id="{0C80607D-F977-2B37-B9CE-111522C4398F}"/>
              </a:ext>
            </a:extLst>
          </p:cNvPr>
          <p:cNvSpPr txBox="1"/>
          <p:nvPr/>
        </p:nvSpPr>
        <p:spPr>
          <a:xfrm>
            <a:off x="721759" y="7689998"/>
            <a:ext cx="16749280" cy="692150"/>
          </a:xfrm>
          <a:prstGeom prst="rect">
            <a:avLst/>
          </a:prstGeom>
        </p:spPr>
        <p:txBody>
          <a:bodyPr lIns="0" tIns="0" rIns="0" bIns="0" rtlCol="0" anchor="t">
            <a:spAutoFit/>
          </a:bodyPr>
          <a:lstStyle/>
          <a:p>
            <a:pPr algn="l">
              <a:lnSpc>
                <a:spcPts val="2800"/>
              </a:lnSpc>
            </a:pPr>
            <a:r>
              <a:rPr lang="en-US" sz="2000">
                <a:solidFill>
                  <a:srgbClr val="000000"/>
                </a:solidFill>
                <a:latin typeface="Now Bold"/>
              </a:rPr>
              <a:t>6-</a:t>
            </a:r>
            <a:r>
              <a:rPr lang="en-US" sz="2000">
                <a:solidFill>
                  <a:srgbClr val="000000"/>
                </a:solidFill>
                <a:latin typeface="Now"/>
              </a:rPr>
              <a:t> Xu, J., Zheng, H., Wang, J., Li, D., &amp; Fang, X. (2020). Recognition of EEG signal motor imagery intention based on deep multi-view feature learning. Sensors, 20(12), 3496.</a:t>
            </a:r>
          </a:p>
        </p:txBody>
      </p:sp>
      <p:sp>
        <p:nvSpPr>
          <p:cNvPr id="19" name="TextBox 11">
            <a:extLst>
              <a:ext uri="{FF2B5EF4-FFF2-40B4-BE49-F238E27FC236}">
                <a16:creationId xmlns:a16="http://schemas.microsoft.com/office/drawing/2014/main" id="{A7E3FDE6-8FBA-F190-C6B9-38CD304AE024}"/>
              </a:ext>
            </a:extLst>
          </p:cNvPr>
          <p:cNvSpPr txBox="1"/>
          <p:nvPr/>
        </p:nvSpPr>
        <p:spPr>
          <a:xfrm>
            <a:off x="721759" y="2365523"/>
            <a:ext cx="16749280" cy="692150"/>
          </a:xfrm>
          <a:prstGeom prst="rect">
            <a:avLst/>
          </a:prstGeom>
        </p:spPr>
        <p:txBody>
          <a:bodyPr lIns="0" tIns="0" rIns="0" bIns="0" rtlCol="0" anchor="t">
            <a:spAutoFit/>
          </a:bodyPr>
          <a:lstStyle/>
          <a:p>
            <a:pPr algn="l">
              <a:lnSpc>
                <a:spcPts val="2800"/>
              </a:lnSpc>
            </a:pPr>
            <a:r>
              <a:rPr lang="en-US" sz="2000">
                <a:solidFill>
                  <a:srgbClr val="000000"/>
                </a:solidFill>
                <a:latin typeface="Now"/>
              </a:rPr>
              <a:t> </a:t>
            </a:r>
            <a:r>
              <a:rPr lang="en-US" sz="2000">
                <a:solidFill>
                  <a:srgbClr val="000000"/>
                </a:solidFill>
                <a:latin typeface="Now Bold"/>
              </a:rPr>
              <a:t>1- </a:t>
            </a:r>
            <a:r>
              <a:rPr lang="en-US" sz="2000">
                <a:solidFill>
                  <a:srgbClr val="000000"/>
                </a:solidFill>
                <a:latin typeface="Now"/>
              </a:rPr>
              <a:t>Physics-informed attention temporal convolutional network for EEG-based motor imagery classification | IEEE Journals &amp; Magazine | IEEE Xplore. Available at: https://ieeexplore.ieee.org/document/9852687/.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12" name="Freeform 12"/>
          <p:cNvSpPr/>
          <p:nvPr/>
        </p:nvSpPr>
        <p:spPr>
          <a:xfrm rot="-8263886">
            <a:off x="14665081" y="8066550"/>
            <a:ext cx="5188437" cy="5201441"/>
          </a:xfrm>
          <a:custGeom>
            <a:avLst/>
            <a:gdLst/>
            <a:ahLst/>
            <a:cxnLst/>
            <a:rect l="l" t="t" r="r" b="b"/>
            <a:pathLst>
              <a:path w="5188437" h="5201441">
                <a:moveTo>
                  <a:pt x="0" y="0"/>
                </a:moveTo>
                <a:lnTo>
                  <a:pt x="5188438" y="0"/>
                </a:lnTo>
                <a:lnTo>
                  <a:pt x="5188438" y="5201440"/>
                </a:lnTo>
                <a:lnTo>
                  <a:pt x="0" y="5201440"/>
                </a:lnTo>
                <a:lnTo>
                  <a:pt x="0" y="0"/>
                </a:lnTo>
                <a:close/>
              </a:path>
            </a:pathLst>
          </a:custGeom>
          <a:blipFill>
            <a:blip r:embed="rId3"/>
            <a:stretch>
              <a:fillRect/>
            </a:stretch>
          </a:blipFill>
        </p:spPr>
        <p:txBody>
          <a:bodyPr/>
          <a:lstStyle/>
          <a:p>
            <a:endParaRPr lang="en-US"/>
          </a:p>
        </p:txBody>
      </p:sp>
      <p:sp>
        <p:nvSpPr>
          <p:cNvPr id="13" name="TextBox 5">
            <a:extLst>
              <a:ext uri="{FF2B5EF4-FFF2-40B4-BE49-F238E27FC236}">
                <a16:creationId xmlns:a16="http://schemas.microsoft.com/office/drawing/2014/main" id="{95FF7E49-19C7-3657-1F35-EABD95169F58}"/>
              </a:ext>
            </a:extLst>
          </p:cNvPr>
          <p:cNvSpPr txBox="1"/>
          <p:nvPr/>
        </p:nvSpPr>
        <p:spPr>
          <a:xfrm>
            <a:off x="769360" y="3237060"/>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a:rPr>
              <a:t> 8</a:t>
            </a:r>
            <a:r>
              <a:rPr lang="en-US" sz="2000">
                <a:solidFill>
                  <a:srgbClr val="000000"/>
                </a:solidFill>
                <a:latin typeface="Now Bold"/>
              </a:rPr>
              <a:t>-</a:t>
            </a:r>
            <a:r>
              <a:rPr lang="en-US" sz="2000">
                <a:solidFill>
                  <a:srgbClr val="000000"/>
                </a:solidFill>
                <a:latin typeface="Now"/>
              </a:rPr>
              <a:t>Liao, W., Li, J., Zhang, X., &amp; Li, C. (2023). Motor imagery brain–computer interface rehabilitation system enhances upper limb performance and improves brain activity in stroke patients: a clinical study. Frontiers in Human Neuroscience</a:t>
            </a:r>
          </a:p>
          <a:p>
            <a:pPr algn="l">
              <a:lnSpc>
                <a:spcPts val="2800"/>
              </a:lnSpc>
            </a:pPr>
            <a:endParaRPr lang="en-US" sz="2000">
              <a:solidFill>
                <a:srgbClr val="000000"/>
              </a:solidFill>
              <a:latin typeface="Now"/>
            </a:endParaRPr>
          </a:p>
        </p:txBody>
      </p:sp>
      <p:sp>
        <p:nvSpPr>
          <p:cNvPr id="14" name="TextBox 6">
            <a:extLst>
              <a:ext uri="{FF2B5EF4-FFF2-40B4-BE49-F238E27FC236}">
                <a16:creationId xmlns:a16="http://schemas.microsoft.com/office/drawing/2014/main" id="{FFD88E71-5350-16BD-D080-E8F3288A72C4}"/>
              </a:ext>
            </a:extLst>
          </p:cNvPr>
          <p:cNvSpPr txBox="1"/>
          <p:nvPr/>
        </p:nvSpPr>
        <p:spPr>
          <a:xfrm>
            <a:off x="721759" y="4462610"/>
            <a:ext cx="16749280" cy="692150"/>
          </a:xfrm>
          <a:prstGeom prst="rect">
            <a:avLst/>
          </a:prstGeom>
        </p:spPr>
        <p:txBody>
          <a:bodyPr lIns="0" tIns="0" rIns="0" bIns="0" rtlCol="0" anchor="t">
            <a:spAutoFit/>
          </a:bodyPr>
          <a:lstStyle/>
          <a:p>
            <a:pPr algn="l">
              <a:lnSpc>
                <a:spcPts val="2800"/>
              </a:lnSpc>
            </a:pPr>
            <a:r>
              <a:rPr lang="en-US" sz="2000">
                <a:solidFill>
                  <a:srgbClr val="000000"/>
                </a:solidFill>
                <a:latin typeface="Now Bold"/>
              </a:rPr>
              <a:t>9-</a:t>
            </a:r>
            <a:r>
              <a:rPr lang="en-US" sz="2000">
                <a:solidFill>
                  <a:srgbClr val="000000"/>
                </a:solidFill>
                <a:latin typeface="Now"/>
              </a:rPr>
              <a:t>Li, F., He, F., Wang, F., Zhang, D., Xia, Y., &amp; Li, X. (2020). A novel simplified convolutional neural network classification algorithm of motor imagery EEG signals based on deep learning. Applied Sciences</a:t>
            </a:r>
          </a:p>
        </p:txBody>
      </p:sp>
      <p:sp>
        <p:nvSpPr>
          <p:cNvPr id="15" name="TextBox 7">
            <a:extLst>
              <a:ext uri="{FF2B5EF4-FFF2-40B4-BE49-F238E27FC236}">
                <a16:creationId xmlns:a16="http://schemas.microsoft.com/office/drawing/2014/main" id="{08EF1A15-3902-5133-F6F7-5DF850A0EBD8}"/>
              </a:ext>
            </a:extLst>
          </p:cNvPr>
          <p:cNvSpPr txBox="1"/>
          <p:nvPr/>
        </p:nvSpPr>
        <p:spPr>
          <a:xfrm>
            <a:off x="721759" y="5419873"/>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Bold"/>
              </a:rPr>
              <a:t>10-</a:t>
            </a:r>
            <a:r>
              <a:rPr lang="en-US" sz="2000">
                <a:solidFill>
                  <a:srgbClr val="000000"/>
                </a:solidFill>
                <a:latin typeface="Now"/>
              </a:rPr>
              <a:t>Sadiq, M. T., Yu, X., Yuan, Z., Zeming, F., Rehman, A. U., Ullah, I., ... &amp; Xiao, G. (2019). Motor imagery EEG signals decoding by multivariate empirical wavelet transform-based framework for robust brain–computer interfaces.</a:t>
            </a:r>
          </a:p>
          <a:p>
            <a:pPr algn="l">
              <a:lnSpc>
                <a:spcPts val="2800"/>
              </a:lnSpc>
            </a:pPr>
            <a:endParaRPr lang="en-US" sz="2000">
              <a:solidFill>
                <a:srgbClr val="000000"/>
              </a:solidFill>
              <a:latin typeface="Now"/>
            </a:endParaRPr>
          </a:p>
        </p:txBody>
      </p:sp>
      <p:sp>
        <p:nvSpPr>
          <p:cNvPr id="16" name="TextBox 8">
            <a:extLst>
              <a:ext uri="{FF2B5EF4-FFF2-40B4-BE49-F238E27FC236}">
                <a16:creationId xmlns:a16="http://schemas.microsoft.com/office/drawing/2014/main" id="{0C6EC223-15AB-8207-9544-D3C52B47FE9D}"/>
              </a:ext>
            </a:extLst>
          </p:cNvPr>
          <p:cNvSpPr txBox="1"/>
          <p:nvPr/>
        </p:nvSpPr>
        <p:spPr>
          <a:xfrm>
            <a:off x="721759" y="6731148"/>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Bold"/>
              </a:rPr>
              <a:t>11-</a:t>
            </a:r>
            <a:r>
              <a:rPr lang="en-US" sz="2000">
                <a:solidFill>
                  <a:srgbClr val="000000"/>
                </a:solidFill>
                <a:latin typeface="Now"/>
              </a:rPr>
              <a:t>Majidov, I., &amp; Whangbo, T. (2019). Efficient classification of motor imagery electroencephalography signals using deep learning methods. Sensors,</a:t>
            </a:r>
          </a:p>
          <a:p>
            <a:pPr algn="l">
              <a:lnSpc>
                <a:spcPts val="2800"/>
              </a:lnSpc>
            </a:pPr>
            <a:endParaRPr lang="en-US" sz="2000">
              <a:solidFill>
                <a:srgbClr val="000000"/>
              </a:solidFill>
              <a:latin typeface="Now"/>
            </a:endParaRPr>
          </a:p>
        </p:txBody>
      </p:sp>
      <p:sp>
        <p:nvSpPr>
          <p:cNvPr id="17" name="TextBox 9">
            <a:extLst>
              <a:ext uri="{FF2B5EF4-FFF2-40B4-BE49-F238E27FC236}">
                <a16:creationId xmlns:a16="http://schemas.microsoft.com/office/drawing/2014/main" id="{0B728BE4-364D-90AF-F139-647F558A564A}"/>
              </a:ext>
            </a:extLst>
          </p:cNvPr>
          <p:cNvSpPr txBox="1"/>
          <p:nvPr/>
        </p:nvSpPr>
        <p:spPr>
          <a:xfrm>
            <a:off x="721759" y="7689998"/>
            <a:ext cx="15671585" cy="1044575"/>
          </a:xfrm>
          <a:prstGeom prst="rect">
            <a:avLst/>
          </a:prstGeom>
        </p:spPr>
        <p:txBody>
          <a:bodyPr lIns="0" tIns="0" rIns="0" bIns="0" rtlCol="0" anchor="t">
            <a:spAutoFit/>
          </a:bodyPr>
          <a:lstStyle/>
          <a:p>
            <a:pPr algn="l">
              <a:lnSpc>
                <a:spcPts val="2800"/>
              </a:lnSpc>
            </a:pPr>
            <a:r>
              <a:rPr lang="en-US" sz="2000">
                <a:solidFill>
                  <a:srgbClr val="000000"/>
                </a:solidFill>
                <a:latin typeface="Now Bold"/>
              </a:rPr>
              <a:t>12-</a:t>
            </a:r>
            <a:r>
              <a:rPr lang="en-US" sz="2000">
                <a:solidFill>
                  <a:srgbClr val="000000"/>
                </a:solidFill>
                <a:latin typeface="Now"/>
              </a:rPr>
              <a:t>Wang, X., Hersche, M., Magno, M., &amp; Benini, L. (2024). Mi-bminet: An efficient convolutional neural network for motor imagery brain–machine interfaces with eeg channel selection. IEEE Sensors Journal.</a:t>
            </a:r>
          </a:p>
          <a:p>
            <a:pPr algn="l">
              <a:lnSpc>
                <a:spcPts val="2800"/>
              </a:lnSpc>
            </a:pPr>
            <a:endParaRPr lang="en-US" sz="2000">
              <a:solidFill>
                <a:srgbClr val="000000"/>
              </a:solidFill>
              <a:latin typeface="Now"/>
            </a:endParaRPr>
          </a:p>
        </p:txBody>
      </p:sp>
      <p:sp>
        <p:nvSpPr>
          <p:cNvPr id="18" name="TextBox 11">
            <a:extLst>
              <a:ext uri="{FF2B5EF4-FFF2-40B4-BE49-F238E27FC236}">
                <a16:creationId xmlns:a16="http://schemas.microsoft.com/office/drawing/2014/main" id="{FD56F8D9-7607-814B-02DF-9594B000B0EF}"/>
              </a:ext>
            </a:extLst>
          </p:cNvPr>
          <p:cNvSpPr txBox="1"/>
          <p:nvPr/>
        </p:nvSpPr>
        <p:spPr>
          <a:xfrm>
            <a:off x="721759" y="2365523"/>
            <a:ext cx="16749280" cy="692150"/>
          </a:xfrm>
          <a:prstGeom prst="rect">
            <a:avLst/>
          </a:prstGeom>
        </p:spPr>
        <p:txBody>
          <a:bodyPr lIns="0" tIns="0" rIns="0" bIns="0" rtlCol="0" anchor="t">
            <a:spAutoFit/>
          </a:bodyPr>
          <a:lstStyle/>
          <a:p>
            <a:pPr algn="l">
              <a:lnSpc>
                <a:spcPts val="2800"/>
              </a:lnSpc>
            </a:pPr>
            <a:r>
              <a:rPr lang="en-US" sz="2000">
                <a:solidFill>
                  <a:srgbClr val="000000"/>
                </a:solidFill>
                <a:latin typeface="Now"/>
              </a:rPr>
              <a:t> 7</a:t>
            </a:r>
            <a:r>
              <a:rPr lang="en-US" sz="2000">
                <a:solidFill>
                  <a:srgbClr val="000000"/>
                </a:solidFill>
                <a:latin typeface="Now Bold"/>
              </a:rPr>
              <a:t>- </a:t>
            </a:r>
            <a:r>
              <a:rPr lang="en-US" sz="2000">
                <a:solidFill>
                  <a:srgbClr val="000000"/>
                </a:solidFill>
                <a:latin typeface="Now"/>
              </a:rPr>
              <a:t>Tangermann, M., Müller, K. R., Aertsen, A., Birbaumer, N., Braun, C., Brunner, C., ... &amp; Blankertz, B. (2019). Review of the BCI competition IV. Frontiers in neuroscience</a:t>
            </a:r>
          </a:p>
        </p:txBody>
      </p:sp>
      <p:sp>
        <p:nvSpPr>
          <p:cNvPr id="19" name="TextBox 13">
            <a:extLst>
              <a:ext uri="{FF2B5EF4-FFF2-40B4-BE49-F238E27FC236}">
                <a16:creationId xmlns:a16="http://schemas.microsoft.com/office/drawing/2014/main" id="{E92414C6-F692-BDA2-B8D8-80FD44C6B24C}"/>
              </a:ext>
            </a:extLst>
          </p:cNvPr>
          <p:cNvSpPr txBox="1"/>
          <p:nvPr/>
        </p:nvSpPr>
        <p:spPr>
          <a:xfrm>
            <a:off x="731284" y="8696473"/>
            <a:ext cx="14378351" cy="1397000"/>
          </a:xfrm>
          <a:prstGeom prst="rect">
            <a:avLst/>
          </a:prstGeom>
        </p:spPr>
        <p:txBody>
          <a:bodyPr lIns="0" tIns="0" rIns="0" bIns="0" rtlCol="0" anchor="t">
            <a:spAutoFit/>
          </a:bodyPr>
          <a:lstStyle/>
          <a:p>
            <a:pPr algn="l">
              <a:lnSpc>
                <a:spcPts val="2800"/>
              </a:lnSpc>
            </a:pPr>
            <a:r>
              <a:rPr lang="en-US" sz="2000">
                <a:solidFill>
                  <a:srgbClr val="000000"/>
                </a:solidFill>
                <a:latin typeface="Now Bold"/>
              </a:rPr>
              <a:t>13-</a:t>
            </a:r>
            <a:r>
              <a:rPr lang="en-US" sz="2000">
                <a:solidFill>
                  <a:srgbClr val="000000"/>
                </a:solidFill>
                <a:latin typeface="Now"/>
              </a:rPr>
              <a:t> 1.      Mahamune, R., &amp; Laskar, S. H. (2021). Classification of the four‐class motor imagery signals using continuous wavelet transform filter bank‐based two‐dimensional images. International Journal of Imaging Systems and Technology</a:t>
            </a:r>
          </a:p>
          <a:p>
            <a:pPr algn="l">
              <a:lnSpc>
                <a:spcPts val="2800"/>
              </a:lnSpc>
            </a:pPr>
            <a:endParaRPr lang="en-US" sz="2000">
              <a:solidFill>
                <a:srgbClr val="000000"/>
              </a:solidFill>
              <a:latin typeface="Now"/>
            </a:endParaRPr>
          </a:p>
        </p:txBody>
      </p:sp>
    </p:spTree>
    <p:extLst>
      <p:ext uri="{BB962C8B-B14F-4D97-AF65-F5344CB8AC3E}">
        <p14:creationId xmlns:p14="http://schemas.microsoft.com/office/powerpoint/2010/main" val="5556706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12" name="Freeform 12"/>
          <p:cNvSpPr/>
          <p:nvPr/>
        </p:nvSpPr>
        <p:spPr>
          <a:xfrm rot="-8263886">
            <a:off x="14665081" y="8066550"/>
            <a:ext cx="5188437" cy="5201441"/>
          </a:xfrm>
          <a:custGeom>
            <a:avLst/>
            <a:gdLst/>
            <a:ahLst/>
            <a:cxnLst/>
            <a:rect l="l" t="t" r="r" b="b"/>
            <a:pathLst>
              <a:path w="5188437" h="5201441">
                <a:moveTo>
                  <a:pt x="0" y="0"/>
                </a:moveTo>
                <a:lnTo>
                  <a:pt x="5188438" y="0"/>
                </a:lnTo>
                <a:lnTo>
                  <a:pt x="5188438" y="5201440"/>
                </a:lnTo>
                <a:lnTo>
                  <a:pt x="0" y="5201440"/>
                </a:lnTo>
                <a:lnTo>
                  <a:pt x="0" y="0"/>
                </a:lnTo>
                <a:close/>
              </a:path>
            </a:pathLst>
          </a:custGeom>
          <a:blipFill>
            <a:blip r:embed="rId3"/>
            <a:stretch>
              <a:fillRect/>
            </a:stretch>
          </a:blipFill>
        </p:spPr>
        <p:txBody>
          <a:bodyPr/>
          <a:lstStyle/>
          <a:p>
            <a:endParaRPr lang="en-US"/>
          </a:p>
        </p:txBody>
      </p:sp>
      <p:sp>
        <p:nvSpPr>
          <p:cNvPr id="13" name="TextBox 5">
            <a:extLst>
              <a:ext uri="{FF2B5EF4-FFF2-40B4-BE49-F238E27FC236}">
                <a16:creationId xmlns:a16="http://schemas.microsoft.com/office/drawing/2014/main" id="{A768438C-2EE8-AF9B-4555-03983373C24C}"/>
              </a:ext>
            </a:extLst>
          </p:cNvPr>
          <p:cNvSpPr txBox="1"/>
          <p:nvPr/>
        </p:nvSpPr>
        <p:spPr>
          <a:xfrm>
            <a:off x="769360" y="2865438"/>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a:rPr>
              <a:t> 15-More, V., &amp; George, K. (2024, February). Incorporating Motor Imagery-Controlled Gaming into Paralysis Rehabilitation. In 2024 IEEE First International Conference on Artificial Intelligence for Medicine, Health and Care (AIMHC) (pp. 72-77). IEEE</a:t>
            </a:r>
          </a:p>
          <a:p>
            <a:pPr algn="l">
              <a:lnSpc>
                <a:spcPts val="2800"/>
              </a:lnSpc>
            </a:pPr>
            <a:endParaRPr lang="en-US" sz="2000">
              <a:solidFill>
                <a:srgbClr val="000000"/>
              </a:solidFill>
              <a:latin typeface="Now"/>
            </a:endParaRPr>
          </a:p>
        </p:txBody>
      </p:sp>
      <p:sp>
        <p:nvSpPr>
          <p:cNvPr id="14" name="TextBox 6">
            <a:extLst>
              <a:ext uri="{FF2B5EF4-FFF2-40B4-BE49-F238E27FC236}">
                <a16:creationId xmlns:a16="http://schemas.microsoft.com/office/drawing/2014/main" id="{83FB03E6-8DDB-57F0-55DB-CC7B9A8E69F2}"/>
              </a:ext>
            </a:extLst>
          </p:cNvPr>
          <p:cNvSpPr txBox="1"/>
          <p:nvPr/>
        </p:nvSpPr>
        <p:spPr>
          <a:xfrm>
            <a:off x="721759" y="4090988"/>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Bold"/>
              </a:rPr>
              <a:t>16-</a:t>
            </a:r>
            <a:r>
              <a:rPr lang="en-US" sz="2000">
                <a:solidFill>
                  <a:srgbClr val="000000"/>
                </a:solidFill>
                <a:latin typeface="Now"/>
              </a:rPr>
              <a:t>Ahmed, G. Jeon, and F. Piccialli, “From artificial intelligence to explainable artificial intelligence in industry 4.0: a survey on what, how, and where,” IEEE Trans. Ind. Informatics, vol. 18, no. 8, pp. 5031–5042, 2022.</a:t>
            </a:r>
          </a:p>
          <a:p>
            <a:pPr algn="l">
              <a:lnSpc>
                <a:spcPts val="2800"/>
              </a:lnSpc>
            </a:pPr>
            <a:endParaRPr lang="en-US" sz="2000">
              <a:solidFill>
                <a:srgbClr val="000000"/>
              </a:solidFill>
              <a:latin typeface="Now"/>
            </a:endParaRPr>
          </a:p>
        </p:txBody>
      </p:sp>
      <p:sp>
        <p:nvSpPr>
          <p:cNvPr id="15" name="TextBox 7">
            <a:extLst>
              <a:ext uri="{FF2B5EF4-FFF2-40B4-BE49-F238E27FC236}">
                <a16:creationId xmlns:a16="http://schemas.microsoft.com/office/drawing/2014/main" id="{C6E76337-17A5-F0FC-70E4-93488676D163}"/>
              </a:ext>
            </a:extLst>
          </p:cNvPr>
          <p:cNvSpPr txBox="1"/>
          <p:nvPr/>
        </p:nvSpPr>
        <p:spPr>
          <a:xfrm>
            <a:off x="721759" y="5048250"/>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Bold"/>
              </a:rPr>
              <a:t>17-</a:t>
            </a:r>
            <a:r>
              <a:rPr lang="en-US" sz="2000">
                <a:solidFill>
                  <a:srgbClr val="000000"/>
                </a:solidFill>
                <a:latin typeface="Now"/>
              </a:rPr>
              <a:t>H. Altaheri et al., “Deep learning techniques for classification of electroencephalogram (EEG) motor imagery (MI) signals: a review,” Neural Comput. Appl., pp. 1–42, 2021.</a:t>
            </a:r>
          </a:p>
          <a:p>
            <a:pPr algn="l">
              <a:lnSpc>
                <a:spcPts val="2800"/>
              </a:lnSpc>
            </a:pPr>
            <a:endParaRPr lang="en-US" sz="2000">
              <a:solidFill>
                <a:srgbClr val="000000"/>
              </a:solidFill>
              <a:latin typeface="Now"/>
            </a:endParaRPr>
          </a:p>
        </p:txBody>
      </p:sp>
      <p:sp>
        <p:nvSpPr>
          <p:cNvPr id="16" name="TextBox 8">
            <a:extLst>
              <a:ext uri="{FF2B5EF4-FFF2-40B4-BE49-F238E27FC236}">
                <a16:creationId xmlns:a16="http://schemas.microsoft.com/office/drawing/2014/main" id="{5538198A-6B6F-5395-86FC-2DECC8C8E143}"/>
              </a:ext>
            </a:extLst>
          </p:cNvPr>
          <p:cNvSpPr txBox="1"/>
          <p:nvPr/>
        </p:nvSpPr>
        <p:spPr>
          <a:xfrm>
            <a:off x="721759" y="5934075"/>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Bold"/>
              </a:rPr>
              <a:t>18-</a:t>
            </a:r>
            <a:r>
              <a:rPr lang="en-US" sz="2000">
                <a:solidFill>
                  <a:srgbClr val="000000"/>
                </a:solidFill>
                <a:latin typeface="Now"/>
              </a:rPr>
              <a:t>D. Zhang, K. Chen, D. Jian, and L. Yao, “Motor imagery classification via temporal attention cues of graph embedded EEG signals,” IEEE J. Biomed. Heal. informatics, vol. 24, no. 9, pp. 2570–2579, 2020.</a:t>
            </a:r>
          </a:p>
          <a:p>
            <a:pPr algn="l">
              <a:lnSpc>
                <a:spcPts val="2800"/>
              </a:lnSpc>
            </a:pPr>
            <a:endParaRPr lang="en-US" sz="2000">
              <a:solidFill>
                <a:srgbClr val="000000"/>
              </a:solidFill>
              <a:latin typeface="Now"/>
            </a:endParaRPr>
          </a:p>
        </p:txBody>
      </p:sp>
      <p:sp>
        <p:nvSpPr>
          <p:cNvPr id="17" name="TextBox 9">
            <a:extLst>
              <a:ext uri="{FF2B5EF4-FFF2-40B4-BE49-F238E27FC236}">
                <a16:creationId xmlns:a16="http://schemas.microsoft.com/office/drawing/2014/main" id="{6E63B699-24A4-4E8E-16F5-3D68707616E9}"/>
              </a:ext>
            </a:extLst>
          </p:cNvPr>
          <p:cNvSpPr txBox="1"/>
          <p:nvPr/>
        </p:nvSpPr>
        <p:spPr>
          <a:xfrm>
            <a:off x="721759" y="6683375"/>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Bold"/>
              </a:rPr>
              <a:t>19-</a:t>
            </a:r>
            <a:r>
              <a:rPr lang="en-US" sz="2000">
                <a:solidFill>
                  <a:srgbClr val="000000"/>
                </a:solidFill>
                <a:latin typeface="Now"/>
              </a:rPr>
              <a:t>G. A. Altuwaijri, G. Muhammad, H. Altaheri, and M. Alsulaiman, “A Multi-Branch Convolutional Neural Network with Squeeze-and-Excitation Attention Blocks for EEG-Based Motor Imagery Signals Classification,” Diagnostics, vol. 12, no. 4, p. 995, 2022.</a:t>
            </a:r>
          </a:p>
          <a:p>
            <a:pPr algn="l">
              <a:lnSpc>
                <a:spcPts val="2800"/>
              </a:lnSpc>
            </a:pPr>
            <a:endParaRPr lang="en-US" sz="2000">
              <a:solidFill>
                <a:srgbClr val="000000"/>
              </a:solidFill>
              <a:latin typeface="Now"/>
            </a:endParaRPr>
          </a:p>
        </p:txBody>
      </p:sp>
      <p:sp>
        <p:nvSpPr>
          <p:cNvPr id="18" name="TextBox 11">
            <a:extLst>
              <a:ext uri="{FF2B5EF4-FFF2-40B4-BE49-F238E27FC236}">
                <a16:creationId xmlns:a16="http://schemas.microsoft.com/office/drawing/2014/main" id="{1CD9005B-462B-B60F-0144-57C67113E6E3}"/>
              </a:ext>
            </a:extLst>
          </p:cNvPr>
          <p:cNvSpPr txBox="1"/>
          <p:nvPr/>
        </p:nvSpPr>
        <p:spPr>
          <a:xfrm>
            <a:off x="721759" y="1993900"/>
            <a:ext cx="16749280" cy="692150"/>
          </a:xfrm>
          <a:prstGeom prst="rect">
            <a:avLst/>
          </a:prstGeom>
        </p:spPr>
        <p:txBody>
          <a:bodyPr lIns="0" tIns="0" rIns="0" bIns="0" rtlCol="0" anchor="t">
            <a:spAutoFit/>
          </a:bodyPr>
          <a:lstStyle/>
          <a:p>
            <a:pPr algn="l">
              <a:lnSpc>
                <a:spcPts val="2800"/>
              </a:lnSpc>
            </a:pPr>
            <a:r>
              <a:rPr lang="en-US" sz="2000">
                <a:solidFill>
                  <a:srgbClr val="000000"/>
                </a:solidFill>
                <a:latin typeface="Now"/>
              </a:rPr>
              <a:t> </a:t>
            </a:r>
            <a:r>
              <a:rPr lang="en-US" sz="2000">
                <a:solidFill>
                  <a:srgbClr val="000000"/>
                </a:solidFill>
                <a:latin typeface="Now Bold"/>
              </a:rPr>
              <a:t>14-</a:t>
            </a:r>
            <a:r>
              <a:rPr lang="en-US" sz="2000">
                <a:solidFill>
                  <a:srgbClr val="000000"/>
                </a:solidFill>
                <a:latin typeface="Now"/>
              </a:rPr>
              <a:t>Hassan, E., Hossain, M. S., Saber, A., Elmougy, S., Ghoneim, A., &amp; Muhammad, G. (2024). A quantum convolutional network and ResNet (50)-based classification architecture for the MNIST medical dataset. Biomedical Signal Processing and Contro</a:t>
            </a:r>
          </a:p>
        </p:txBody>
      </p:sp>
      <p:sp>
        <p:nvSpPr>
          <p:cNvPr id="19" name="TextBox 13">
            <a:extLst>
              <a:ext uri="{FF2B5EF4-FFF2-40B4-BE49-F238E27FC236}">
                <a16:creationId xmlns:a16="http://schemas.microsoft.com/office/drawing/2014/main" id="{567189A3-A939-D277-C4BE-41AF8CC57A7D}"/>
              </a:ext>
            </a:extLst>
          </p:cNvPr>
          <p:cNvSpPr txBox="1"/>
          <p:nvPr/>
        </p:nvSpPr>
        <p:spPr>
          <a:xfrm>
            <a:off x="721759" y="7569200"/>
            <a:ext cx="16749280" cy="1044575"/>
          </a:xfrm>
          <a:prstGeom prst="rect">
            <a:avLst/>
          </a:prstGeom>
        </p:spPr>
        <p:txBody>
          <a:bodyPr lIns="0" tIns="0" rIns="0" bIns="0" rtlCol="0" anchor="t">
            <a:spAutoFit/>
          </a:bodyPr>
          <a:lstStyle/>
          <a:p>
            <a:pPr algn="l">
              <a:lnSpc>
                <a:spcPts val="2800"/>
              </a:lnSpc>
            </a:pPr>
            <a:r>
              <a:rPr lang="en-US" sz="2000">
                <a:solidFill>
                  <a:srgbClr val="000000"/>
                </a:solidFill>
                <a:latin typeface="Now Bold"/>
              </a:rPr>
              <a:t>20-</a:t>
            </a:r>
            <a:r>
              <a:rPr lang="en-US" sz="2000">
                <a:solidFill>
                  <a:srgbClr val="000000"/>
                </a:solidFill>
                <a:latin typeface="Now"/>
              </a:rPr>
              <a:t>U. Amin, H. Altaheri, G. Muhammad, M. Alsulaiman, and W. Abdul, “Attention based Inception model for robust EEG motor imagery classification,” in 2021 IEEE International Instrumentation and Measurement Technology Conference (I2MTC), 2021, pp. 1–6.</a:t>
            </a:r>
          </a:p>
          <a:p>
            <a:pPr algn="l">
              <a:lnSpc>
                <a:spcPts val="2800"/>
              </a:lnSpc>
            </a:pPr>
            <a:endParaRPr lang="en-US" sz="2000">
              <a:solidFill>
                <a:srgbClr val="000000"/>
              </a:solidFill>
              <a:latin typeface="Now"/>
            </a:endParaRPr>
          </a:p>
        </p:txBody>
      </p:sp>
      <p:sp>
        <p:nvSpPr>
          <p:cNvPr id="20" name="TextBox 14">
            <a:extLst>
              <a:ext uri="{FF2B5EF4-FFF2-40B4-BE49-F238E27FC236}">
                <a16:creationId xmlns:a16="http://schemas.microsoft.com/office/drawing/2014/main" id="{50A780FC-BAF9-569A-B426-49B448D256CE}"/>
              </a:ext>
            </a:extLst>
          </p:cNvPr>
          <p:cNvSpPr txBox="1"/>
          <p:nvPr/>
        </p:nvSpPr>
        <p:spPr>
          <a:xfrm>
            <a:off x="721759" y="8528050"/>
            <a:ext cx="14299973" cy="692150"/>
          </a:xfrm>
          <a:prstGeom prst="rect">
            <a:avLst/>
          </a:prstGeom>
        </p:spPr>
        <p:txBody>
          <a:bodyPr lIns="0" tIns="0" rIns="0" bIns="0" rtlCol="0" anchor="t">
            <a:spAutoFit/>
          </a:bodyPr>
          <a:lstStyle/>
          <a:p>
            <a:pPr algn="l">
              <a:lnSpc>
                <a:spcPts val="2800"/>
              </a:lnSpc>
            </a:pPr>
            <a:r>
              <a:rPr lang="en-US" sz="2000">
                <a:solidFill>
                  <a:srgbClr val="000000"/>
                </a:solidFill>
                <a:latin typeface="Now Bold"/>
              </a:rPr>
              <a:t>21-. </a:t>
            </a:r>
            <a:r>
              <a:rPr lang="en-US" sz="2000">
                <a:solidFill>
                  <a:srgbClr val="000000"/>
                </a:solidFill>
                <a:latin typeface="Now"/>
              </a:rPr>
              <a:t>Xu, H. Zheng, J. Wang, D. Li, and X. Fang, “Recognition of EEG signal motor imagery intention based on deep multi-view feature learning,” Sensors, vol. 20, no. 12, p. 3496, 2020</a:t>
            </a:r>
          </a:p>
        </p:txBody>
      </p:sp>
    </p:spTree>
    <p:extLst>
      <p:ext uri="{BB962C8B-B14F-4D97-AF65-F5344CB8AC3E}">
        <p14:creationId xmlns:p14="http://schemas.microsoft.com/office/powerpoint/2010/main" val="1549219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4" name="Freeform 4"/>
          <p:cNvSpPr/>
          <p:nvPr/>
        </p:nvSpPr>
        <p:spPr>
          <a:xfrm>
            <a:off x="12627789" y="4445953"/>
            <a:ext cx="1206147" cy="1351425"/>
          </a:xfrm>
          <a:custGeom>
            <a:avLst/>
            <a:gdLst/>
            <a:ahLst/>
            <a:cxnLst/>
            <a:rect l="l" t="t" r="r" b="b"/>
            <a:pathLst>
              <a:path w="1206147" h="1351425">
                <a:moveTo>
                  <a:pt x="0" y="0"/>
                </a:moveTo>
                <a:lnTo>
                  <a:pt x="1206147" y="0"/>
                </a:lnTo>
                <a:lnTo>
                  <a:pt x="1206147" y="1351425"/>
                </a:lnTo>
                <a:lnTo>
                  <a:pt x="0" y="1351425"/>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4098929" y="4274503"/>
            <a:ext cx="8278535" cy="1566544"/>
          </a:xfrm>
          <a:prstGeom prst="rect">
            <a:avLst/>
          </a:prstGeom>
        </p:spPr>
        <p:txBody>
          <a:bodyPr lIns="0" tIns="0" rIns="0" bIns="0" rtlCol="0" anchor="t">
            <a:spAutoFit/>
          </a:bodyPr>
          <a:lstStyle/>
          <a:p>
            <a:pPr algn="ctr">
              <a:lnSpc>
                <a:spcPts val="12880"/>
              </a:lnSpc>
            </a:pPr>
            <a:r>
              <a:rPr lang="en-US" sz="9200">
                <a:solidFill>
                  <a:srgbClr val="000000"/>
                </a:solidFill>
                <a:latin typeface="Canva Sans Bold"/>
              </a:rPr>
              <a:t>Any Questions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898322">
            <a:off x="-3784911" y="-3899454"/>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4" name="Freeform 4"/>
          <p:cNvSpPr/>
          <p:nvPr/>
        </p:nvSpPr>
        <p:spPr>
          <a:xfrm>
            <a:off x="11490900" y="4445953"/>
            <a:ext cx="1215273" cy="1403587"/>
          </a:xfrm>
          <a:custGeom>
            <a:avLst/>
            <a:gdLst/>
            <a:ahLst/>
            <a:cxnLst/>
            <a:rect l="l" t="t" r="r" b="b"/>
            <a:pathLst>
              <a:path w="1215273" h="1403587">
                <a:moveTo>
                  <a:pt x="0" y="0"/>
                </a:moveTo>
                <a:lnTo>
                  <a:pt x="1215272" y="0"/>
                </a:lnTo>
                <a:lnTo>
                  <a:pt x="1215272" y="1403587"/>
                </a:lnTo>
                <a:lnTo>
                  <a:pt x="0" y="1403587"/>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029200" y="4274503"/>
            <a:ext cx="6404550" cy="1545295"/>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Thank you</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2276299" y="4680239"/>
            <a:ext cx="3630831" cy="769798"/>
            <a:chOff x="0" y="0"/>
            <a:chExt cx="1016152" cy="215441"/>
          </a:xfrm>
        </p:grpSpPr>
        <p:sp>
          <p:nvSpPr>
            <p:cNvPr id="8" name="Freeform 8"/>
            <p:cNvSpPr/>
            <p:nvPr/>
          </p:nvSpPr>
          <p:spPr>
            <a:xfrm>
              <a:off x="0" y="0"/>
              <a:ext cx="1016152" cy="215441"/>
            </a:xfrm>
            <a:custGeom>
              <a:avLst/>
              <a:gdLst/>
              <a:ahLst/>
              <a:cxnLst/>
              <a:rect l="l" t="t" r="r" b="b"/>
              <a:pathLst>
                <a:path w="1016152" h="215441">
                  <a:moveTo>
                    <a:pt x="107721" y="0"/>
                  </a:moveTo>
                  <a:lnTo>
                    <a:pt x="908431" y="0"/>
                  </a:lnTo>
                  <a:cubicBezTo>
                    <a:pt x="967923" y="0"/>
                    <a:pt x="1016152" y="48228"/>
                    <a:pt x="1016152" y="107721"/>
                  </a:cubicBezTo>
                  <a:lnTo>
                    <a:pt x="1016152" y="107721"/>
                  </a:lnTo>
                  <a:cubicBezTo>
                    <a:pt x="1016152" y="167213"/>
                    <a:pt x="967923" y="215441"/>
                    <a:pt x="908431" y="215441"/>
                  </a:cubicBezTo>
                  <a:lnTo>
                    <a:pt x="107721" y="215441"/>
                  </a:lnTo>
                  <a:cubicBezTo>
                    <a:pt x="48228" y="215441"/>
                    <a:pt x="0" y="167213"/>
                    <a:pt x="0" y="107721"/>
                  </a:cubicBezTo>
                  <a:lnTo>
                    <a:pt x="0" y="107721"/>
                  </a:lnTo>
                  <a:cubicBezTo>
                    <a:pt x="0" y="48228"/>
                    <a:pt x="48228" y="0"/>
                    <a:pt x="107721" y="0"/>
                  </a:cubicBez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9" name="TextBox 9"/>
            <p:cNvSpPr txBox="1"/>
            <p:nvPr/>
          </p:nvSpPr>
          <p:spPr>
            <a:xfrm>
              <a:off x="0" y="-47625"/>
              <a:ext cx="1016152" cy="263066"/>
            </a:xfrm>
            <a:prstGeom prst="rect">
              <a:avLst/>
            </a:prstGeom>
          </p:spPr>
          <p:txBody>
            <a:bodyPr lIns="50800" tIns="50800" rIns="50800" bIns="50800" rtlCol="0" anchor="ctr"/>
            <a:lstStyle/>
            <a:p>
              <a:pPr algn="ctr">
                <a:lnSpc>
                  <a:spcPts val="2939"/>
                </a:lnSpc>
              </a:pPr>
              <a:endParaRPr/>
            </a:p>
          </p:txBody>
        </p:sp>
      </p:grpSp>
      <p:sp>
        <p:nvSpPr>
          <p:cNvPr id="10" name="TextBox 10"/>
          <p:cNvSpPr txBox="1"/>
          <p:nvPr/>
        </p:nvSpPr>
        <p:spPr>
          <a:xfrm>
            <a:off x="11699035" y="5629815"/>
            <a:ext cx="3154227" cy="718893"/>
          </a:xfrm>
          <a:prstGeom prst="rect">
            <a:avLst/>
          </a:prstGeom>
        </p:spPr>
        <p:txBody>
          <a:bodyPr lIns="0" tIns="0" rIns="0" bIns="0" rtlCol="0" anchor="t">
            <a:spAutoFit/>
          </a:bodyPr>
          <a:lstStyle/>
          <a:p>
            <a:pPr algn="ctr">
              <a:lnSpc>
                <a:spcPts val="6020"/>
              </a:lnSpc>
              <a:spcBef>
                <a:spcPct val="0"/>
              </a:spcBef>
            </a:pPr>
            <a:r>
              <a:rPr lang="en-US" sz="3859">
                <a:solidFill>
                  <a:srgbClr val="FFFFFF"/>
                </a:solidFill>
                <a:latin typeface="Now"/>
              </a:rPr>
              <a:t>Invasive</a:t>
            </a:r>
          </a:p>
        </p:txBody>
      </p:sp>
      <p:grpSp>
        <p:nvGrpSpPr>
          <p:cNvPr id="11" name="Group 11"/>
          <p:cNvGrpSpPr/>
          <p:nvPr/>
        </p:nvGrpSpPr>
        <p:grpSpPr>
          <a:xfrm>
            <a:off x="12191705" y="4557769"/>
            <a:ext cx="3630831" cy="1171462"/>
            <a:chOff x="0" y="-56206"/>
            <a:chExt cx="1016152" cy="327854"/>
          </a:xfrm>
        </p:grpSpPr>
        <p:sp>
          <p:nvSpPr>
            <p:cNvPr id="12" name="Freeform 12"/>
            <p:cNvSpPr/>
            <p:nvPr/>
          </p:nvSpPr>
          <p:spPr>
            <a:xfrm>
              <a:off x="0" y="0"/>
              <a:ext cx="1016152" cy="251654"/>
            </a:xfrm>
            <a:custGeom>
              <a:avLst/>
              <a:gdLst/>
              <a:ahLst/>
              <a:cxnLst/>
              <a:rect l="l" t="t" r="r" b="b"/>
              <a:pathLst>
                <a:path w="1016152" h="251654">
                  <a:moveTo>
                    <a:pt x="108746" y="0"/>
                  </a:moveTo>
                  <a:lnTo>
                    <a:pt x="907406" y="0"/>
                  </a:lnTo>
                  <a:cubicBezTo>
                    <a:pt x="936247" y="0"/>
                    <a:pt x="963907" y="11457"/>
                    <a:pt x="984301" y="31851"/>
                  </a:cubicBezTo>
                  <a:cubicBezTo>
                    <a:pt x="1004694" y="52245"/>
                    <a:pt x="1016152" y="79905"/>
                    <a:pt x="1016152" y="108746"/>
                  </a:cubicBezTo>
                  <a:lnTo>
                    <a:pt x="1016152" y="142908"/>
                  </a:lnTo>
                  <a:cubicBezTo>
                    <a:pt x="1016152" y="171749"/>
                    <a:pt x="1004694" y="199409"/>
                    <a:pt x="984301" y="219803"/>
                  </a:cubicBezTo>
                  <a:cubicBezTo>
                    <a:pt x="963907" y="240197"/>
                    <a:pt x="936247" y="251654"/>
                    <a:pt x="907406" y="251654"/>
                  </a:cubicBezTo>
                  <a:lnTo>
                    <a:pt x="108746" y="251654"/>
                  </a:lnTo>
                  <a:cubicBezTo>
                    <a:pt x="79905" y="251654"/>
                    <a:pt x="52245" y="240197"/>
                    <a:pt x="31851" y="219803"/>
                  </a:cubicBezTo>
                  <a:cubicBezTo>
                    <a:pt x="11457" y="199409"/>
                    <a:pt x="0" y="171749"/>
                    <a:pt x="0" y="142908"/>
                  </a:cubicBezTo>
                  <a:lnTo>
                    <a:pt x="0" y="108746"/>
                  </a:lnTo>
                  <a:cubicBezTo>
                    <a:pt x="0" y="79905"/>
                    <a:pt x="11457" y="52245"/>
                    <a:pt x="31851" y="31851"/>
                  </a:cubicBezTo>
                  <a:cubicBezTo>
                    <a:pt x="52245" y="11457"/>
                    <a:pt x="79905" y="0"/>
                    <a:pt x="108746" y="0"/>
                  </a:cubicBez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13" name="TextBox 13"/>
            <p:cNvSpPr txBox="1"/>
            <p:nvPr/>
          </p:nvSpPr>
          <p:spPr>
            <a:xfrm>
              <a:off x="0" y="-56206"/>
              <a:ext cx="1016152" cy="327854"/>
            </a:xfrm>
            <a:prstGeom prst="rect">
              <a:avLst/>
            </a:prstGeom>
          </p:spPr>
          <p:txBody>
            <a:bodyPr lIns="50800" tIns="50800" rIns="50800" bIns="50800" rtlCol="0" anchor="ctr"/>
            <a:lstStyle/>
            <a:p>
              <a:pPr algn="ctr">
                <a:lnSpc>
                  <a:spcPts val="5319"/>
                </a:lnSpc>
              </a:pPr>
              <a:r>
                <a:rPr lang="en-US" sz="3799" dirty="0">
                  <a:solidFill>
                    <a:srgbClr val="FFFFFF"/>
                  </a:solidFill>
                  <a:latin typeface="Now"/>
                </a:rPr>
                <a:t>Non-Invasive</a:t>
              </a:r>
            </a:p>
          </p:txBody>
        </p:sp>
      </p:grpSp>
      <p:sp>
        <p:nvSpPr>
          <p:cNvPr id="14" name="TextBox 14"/>
          <p:cNvSpPr txBox="1"/>
          <p:nvPr/>
        </p:nvSpPr>
        <p:spPr>
          <a:xfrm>
            <a:off x="2514600" y="4634251"/>
            <a:ext cx="3154227" cy="718893"/>
          </a:xfrm>
          <a:prstGeom prst="rect">
            <a:avLst/>
          </a:prstGeom>
        </p:spPr>
        <p:txBody>
          <a:bodyPr lIns="0" tIns="0" rIns="0" bIns="0" rtlCol="0" anchor="t">
            <a:spAutoFit/>
          </a:bodyPr>
          <a:lstStyle/>
          <a:p>
            <a:pPr algn="ctr">
              <a:lnSpc>
                <a:spcPts val="6020"/>
              </a:lnSpc>
              <a:spcBef>
                <a:spcPct val="0"/>
              </a:spcBef>
            </a:pPr>
            <a:r>
              <a:rPr lang="en-US" sz="3859" dirty="0">
                <a:solidFill>
                  <a:srgbClr val="FFFFFF"/>
                </a:solidFill>
                <a:latin typeface="Now"/>
              </a:rPr>
              <a:t>Invasive</a:t>
            </a:r>
          </a:p>
        </p:txBody>
      </p:sp>
      <p:sp>
        <p:nvSpPr>
          <p:cNvPr id="15" name="TextBox 15"/>
          <p:cNvSpPr txBox="1"/>
          <p:nvPr/>
        </p:nvSpPr>
        <p:spPr>
          <a:xfrm>
            <a:off x="5029200" y="2160013"/>
            <a:ext cx="6749486" cy="1174296"/>
          </a:xfrm>
          <a:prstGeom prst="rect">
            <a:avLst/>
          </a:prstGeom>
        </p:spPr>
        <p:txBody>
          <a:bodyPr wrap="square" lIns="0" tIns="0" rIns="0" bIns="0" rtlCol="0" anchor="t">
            <a:spAutoFit/>
          </a:bodyPr>
          <a:lstStyle/>
          <a:p>
            <a:pPr algn="ctr">
              <a:lnSpc>
                <a:spcPts val="9799"/>
              </a:lnSpc>
              <a:spcBef>
                <a:spcPct val="0"/>
              </a:spcBef>
            </a:pPr>
            <a:r>
              <a:rPr lang="en-US" sz="6999" dirty="0">
                <a:solidFill>
                  <a:srgbClr val="282344"/>
                </a:solidFill>
                <a:latin typeface="Canva Sans"/>
              </a:rPr>
              <a:t>BCI Strategies</a:t>
            </a:r>
          </a:p>
        </p:txBody>
      </p:sp>
      <p:sp>
        <p:nvSpPr>
          <p:cNvPr id="16" name="Freeform 16"/>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
        <p:nvSpPr>
          <p:cNvPr id="17" name="TextBox 16">
            <a:extLst>
              <a:ext uri="{FF2B5EF4-FFF2-40B4-BE49-F238E27FC236}">
                <a16:creationId xmlns:a16="http://schemas.microsoft.com/office/drawing/2014/main" id="{4C0F29BF-B4B9-A8BE-95F4-151BE088872B}"/>
              </a:ext>
            </a:extLst>
          </p:cNvPr>
          <p:cNvSpPr txBox="1"/>
          <p:nvPr/>
        </p:nvSpPr>
        <p:spPr>
          <a:xfrm>
            <a:off x="489220" y="6272680"/>
            <a:ext cx="7575545" cy="2452220"/>
          </a:xfrm>
          <a:prstGeom prst="rect">
            <a:avLst/>
          </a:prstGeom>
        </p:spPr>
        <p:txBody>
          <a:bodyPr lIns="0" tIns="0" rIns="0" bIns="0" rtlCol="0" anchor="t">
            <a:spAutoFit/>
          </a:bodyPr>
          <a:lstStyle/>
          <a:p>
            <a:pPr algn="ctr">
              <a:lnSpc>
                <a:spcPts val="3963"/>
              </a:lnSpc>
            </a:pPr>
            <a:r>
              <a:rPr lang="en-US" sz="2830" dirty="0">
                <a:solidFill>
                  <a:srgbClr val="282344"/>
                </a:solidFill>
                <a:latin typeface="Now"/>
              </a:rPr>
              <a:t> refers to interfaces that require surgical implantation of devices or electrodes directly into the brain to enable communication between the brain and external devices or computers.</a:t>
            </a:r>
          </a:p>
        </p:txBody>
      </p:sp>
      <p:sp>
        <p:nvSpPr>
          <p:cNvPr id="18" name="TextBox 17">
            <a:extLst>
              <a:ext uri="{FF2B5EF4-FFF2-40B4-BE49-F238E27FC236}">
                <a16:creationId xmlns:a16="http://schemas.microsoft.com/office/drawing/2014/main" id="{8D660CDD-7E09-28DD-5C4F-3BFF71C1F1BB}"/>
              </a:ext>
            </a:extLst>
          </p:cNvPr>
          <p:cNvSpPr txBox="1"/>
          <p:nvPr/>
        </p:nvSpPr>
        <p:spPr>
          <a:xfrm>
            <a:off x="9878642" y="6348708"/>
            <a:ext cx="8256958" cy="1956920"/>
          </a:xfrm>
          <a:prstGeom prst="rect">
            <a:avLst/>
          </a:prstGeom>
        </p:spPr>
        <p:txBody>
          <a:bodyPr lIns="0" tIns="0" rIns="0" bIns="0" rtlCol="0" anchor="t">
            <a:spAutoFit/>
          </a:bodyPr>
          <a:lstStyle/>
          <a:p>
            <a:pPr algn="ctr">
              <a:lnSpc>
                <a:spcPts val="3963"/>
              </a:lnSpc>
            </a:pPr>
            <a:r>
              <a:rPr lang="en-US" sz="2830" dirty="0">
                <a:solidFill>
                  <a:srgbClr val="282344"/>
                </a:solidFill>
                <a:latin typeface="Now"/>
              </a:rPr>
              <a:t>do not require surgical procedures and instead use external sensors to detect brain activity.</a:t>
            </a:r>
          </a:p>
          <a:p>
            <a:pPr algn="ctr">
              <a:lnSpc>
                <a:spcPts val="3963"/>
              </a:lnSpc>
            </a:pPr>
            <a:r>
              <a:rPr lang="en-US" sz="2830" dirty="0">
                <a:solidFill>
                  <a:srgbClr val="282344"/>
                </a:solidFill>
                <a:latin typeface="Now"/>
              </a:rPr>
              <a:t>Common non-invasive BCI methods include electroencephalography (EEG)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86519" y="2227139"/>
            <a:ext cx="9136499" cy="1226808"/>
          </a:xfrm>
          <a:prstGeom prst="rect">
            <a:avLst/>
          </a:prstGeom>
        </p:spPr>
        <p:txBody>
          <a:bodyPr lIns="0" tIns="0" rIns="0" bIns="0" rtlCol="0" anchor="t">
            <a:spAutoFit/>
          </a:bodyPr>
          <a:lstStyle/>
          <a:p>
            <a:pPr algn="ctr">
              <a:lnSpc>
                <a:spcPts val="10080"/>
              </a:lnSpc>
            </a:pPr>
            <a:r>
              <a:rPr lang="en-US" sz="7200">
                <a:solidFill>
                  <a:srgbClr val="000000"/>
                </a:solidFill>
                <a:latin typeface="Canva Sans Bold"/>
              </a:rPr>
              <a:t>What is EEG Signals?</a:t>
            </a:r>
          </a:p>
        </p:txBody>
      </p:sp>
      <p:sp>
        <p:nvSpPr>
          <p:cNvPr id="6" name="TextBox 6"/>
          <p:cNvSpPr txBox="1"/>
          <p:nvPr/>
        </p:nvSpPr>
        <p:spPr>
          <a:xfrm>
            <a:off x="674158" y="3880667"/>
            <a:ext cx="15935385" cy="1244872"/>
          </a:xfrm>
          <a:prstGeom prst="rect">
            <a:avLst/>
          </a:prstGeom>
        </p:spPr>
        <p:txBody>
          <a:bodyPr lIns="0" tIns="0" rIns="0" bIns="0" rtlCol="0" anchor="t">
            <a:spAutoFit/>
          </a:bodyPr>
          <a:lstStyle/>
          <a:p>
            <a:pPr algn="l">
              <a:lnSpc>
                <a:spcPts val="5035"/>
              </a:lnSpc>
            </a:pPr>
            <a:r>
              <a:rPr lang="en-US" sz="3596">
                <a:solidFill>
                  <a:srgbClr val="000000"/>
                </a:solidFill>
                <a:latin typeface="Canva Sans"/>
              </a:rPr>
              <a:t>Is a method to record an electrogram of the spontaneous electrical activity of the brain. </a:t>
            </a:r>
          </a:p>
        </p:txBody>
      </p:sp>
      <p:sp>
        <p:nvSpPr>
          <p:cNvPr id="8" name="Freeform 8"/>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004AAD">
                    <a:alpha val="100000"/>
                  </a:srgbClr>
                </a:gs>
                <a:gs pos="100000">
                  <a:srgbClr val="CB6CE6">
                    <a:alpha val="100000"/>
                  </a:srgbClr>
                </a:gs>
              </a:gsLst>
              <a:lin ang="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86519" y="2227139"/>
            <a:ext cx="9136499" cy="1226808"/>
          </a:xfrm>
          <a:prstGeom prst="rect">
            <a:avLst/>
          </a:prstGeom>
        </p:spPr>
        <p:txBody>
          <a:bodyPr lIns="0" tIns="0" rIns="0" bIns="0" rtlCol="0" anchor="t">
            <a:spAutoFit/>
          </a:bodyPr>
          <a:lstStyle/>
          <a:p>
            <a:pPr algn="ctr">
              <a:lnSpc>
                <a:spcPts val="10080"/>
              </a:lnSpc>
            </a:pPr>
            <a:r>
              <a:rPr lang="en-US" sz="7200">
                <a:solidFill>
                  <a:srgbClr val="000000"/>
                </a:solidFill>
                <a:latin typeface="Canva Sans Bold"/>
              </a:rPr>
              <a:t>What is EEG Signals?</a:t>
            </a:r>
          </a:p>
        </p:txBody>
      </p:sp>
      <p:sp>
        <p:nvSpPr>
          <p:cNvPr id="6" name="TextBox 6"/>
          <p:cNvSpPr txBox="1"/>
          <p:nvPr/>
        </p:nvSpPr>
        <p:spPr>
          <a:xfrm>
            <a:off x="674158" y="3880667"/>
            <a:ext cx="15935385" cy="1244872"/>
          </a:xfrm>
          <a:prstGeom prst="rect">
            <a:avLst/>
          </a:prstGeom>
        </p:spPr>
        <p:txBody>
          <a:bodyPr lIns="0" tIns="0" rIns="0" bIns="0" rtlCol="0" anchor="t">
            <a:spAutoFit/>
          </a:bodyPr>
          <a:lstStyle/>
          <a:p>
            <a:pPr algn="l">
              <a:lnSpc>
                <a:spcPts val="5035"/>
              </a:lnSpc>
            </a:pPr>
            <a:r>
              <a:rPr lang="en-US" sz="3596">
                <a:solidFill>
                  <a:srgbClr val="000000"/>
                </a:solidFill>
                <a:latin typeface="Canva Sans"/>
              </a:rPr>
              <a:t>Is a method to record an electrogram of the spontaneous electrical activity of the brain. </a:t>
            </a:r>
          </a:p>
        </p:txBody>
      </p:sp>
      <p:sp>
        <p:nvSpPr>
          <p:cNvPr id="8" name="TextBox 8"/>
          <p:cNvSpPr txBox="1"/>
          <p:nvPr/>
        </p:nvSpPr>
        <p:spPr>
          <a:xfrm>
            <a:off x="693208" y="6181767"/>
            <a:ext cx="13383854" cy="2528021"/>
          </a:xfrm>
          <a:prstGeom prst="rect">
            <a:avLst/>
          </a:prstGeom>
        </p:spPr>
        <p:txBody>
          <a:bodyPr lIns="0" tIns="0" rIns="0" bIns="0" rtlCol="0" anchor="t">
            <a:spAutoFit/>
          </a:bodyPr>
          <a:lstStyle/>
          <a:p>
            <a:pPr algn="l">
              <a:lnSpc>
                <a:spcPts val="5035"/>
              </a:lnSpc>
            </a:pPr>
            <a:r>
              <a:rPr lang="en-US" sz="3596" dirty="0">
                <a:solidFill>
                  <a:srgbClr val="000000"/>
                </a:solidFill>
                <a:latin typeface="Now"/>
              </a:rPr>
              <a:t>EEG predominantly captures electrical activity in the cerebral cortex. The spatial resolution of EEG is typically poor (in the square centimeter range) but the temporal resolution is good (in the milliseconds range)</a:t>
            </a:r>
          </a:p>
        </p:txBody>
      </p:sp>
      <p:sp>
        <p:nvSpPr>
          <p:cNvPr id="9" name="Freeform 9"/>
          <p:cNvSpPr/>
          <p:nvPr/>
        </p:nvSpPr>
        <p:spPr>
          <a:xfrm>
            <a:off x="446368" y="97674"/>
            <a:ext cx="1679013" cy="1679013"/>
          </a:xfrm>
          <a:custGeom>
            <a:avLst/>
            <a:gdLst/>
            <a:ahLst/>
            <a:cxnLst/>
            <a:rect l="l" t="t" r="r" b="b"/>
            <a:pathLst>
              <a:path w="1679013" h="1679013">
                <a:moveTo>
                  <a:pt x="0" y="0"/>
                </a:moveTo>
                <a:lnTo>
                  <a:pt x="1679014" y="0"/>
                </a:lnTo>
                <a:lnTo>
                  <a:pt x="1679014" y="1679013"/>
                </a:lnTo>
                <a:lnTo>
                  <a:pt x="0" y="1679013"/>
                </a:lnTo>
                <a:lnTo>
                  <a:pt x="0" y="0"/>
                </a:lnTo>
                <a:close/>
              </a:path>
            </a:pathLst>
          </a:custGeom>
          <a:blipFill>
            <a:blip r:embed="rId2"/>
            <a:stretch>
              <a:fillRect/>
            </a:stretch>
          </a:blipFill>
        </p:spPr>
        <p:txBody>
          <a:bodyPr/>
          <a:lstStyle/>
          <a:p>
            <a:endParaRPr lang="en-US"/>
          </a:p>
        </p:txBody>
      </p:sp>
    </p:spTree>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2928</Words>
  <Application>Microsoft Office PowerPoint</Application>
  <PresentationFormat>Custom</PresentationFormat>
  <Paragraphs>354</Paragraphs>
  <Slides>64</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Now Bold</vt:lpstr>
      <vt:lpstr>Canva Sans</vt:lpstr>
      <vt:lpstr>Arial</vt:lpstr>
      <vt:lpstr>Calibri</vt:lpstr>
      <vt:lpstr>Canva Sans Bold</vt:lpstr>
      <vt:lpstr>Telegraf Ultra-Bold</vt:lpstr>
      <vt:lpstr>Now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Skelly</dc:title>
  <cp:lastModifiedBy>احمد عوض سيد حسن</cp:lastModifiedBy>
  <cp:revision>7</cp:revision>
  <dcterms:created xsi:type="dcterms:W3CDTF">2006-08-16T00:00:00Z</dcterms:created>
  <dcterms:modified xsi:type="dcterms:W3CDTF">2024-07-01T19:46:14Z</dcterms:modified>
  <dc:identifier>DAFzT1gXInw</dc:identifier>
</cp:coreProperties>
</file>